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Fraunces"/>
      <p:regular r:id="rId35"/>
      <p:bold r:id="rId36"/>
      <p:italic r:id="rId37"/>
      <p:boldItalic r:id="rId38"/>
    </p:embeddedFont>
    <p:embeddedFont>
      <p:font typeface="Arimo"/>
      <p:regular r:id="rId39"/>
      <p:bold r:id="rId40"/>
      <p:italic r:id="rId41"/>
      <p:boldItalic r:id="rId42"/>
    </p:embeddedFont>
    <p:embeddedFont>
      <p:font typeface="Nobile"/>
      <p:regular r:id="rId43"/>
      <p:bold r:id="rId44"/>
      <p:italic r:id="rId45"/>
      <p:boldItalic r:id="rId46"/>
    </p:embeddedFont>
    <p:embeddedFont>
      <p:font typeface="Fraunces ExtraBold"/>
      <p:bold r:id="rId47"/>
      <p:boldItalic r:id="rId48"/>
    </p:embeddedFont>
    <p:embeddedFont>
      <p:font typeface="Lalezar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Сергей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.fntdata"/><Relationship Id="rId42" Type="http://schemas.openxmlformats.org/officeDocument/2006/relationships/font" Target="fonts/Arimo-boldItalic.fntdata"/><Relationship Id="rId41" Type="http://schemas.openxmlformats.org/officeDocument/2006/relationships/font" Target="fonts/Arimo-italic.fntdata"/><Relationship Id="rId44" Type="http://schemas.openxmlformats.org/officeDocument/2006/relationships/font" Target="fonts/Nobile-bold.fntdata"/><Relationship Id="rId43" Type="http://schemas.openxmlformats.org/officeDocument/2006/relationships/font" Target="fonts/Nobile-regular.fntdata"/><Relationship Id="rId46" Type="http://schemas.openxmlformats.org/officeDocument/2006/relationships/font" Target="fonts/Nobile-boldItalic.fntdata"/><Relationship Id="rId45" Type="http://schemas.openxmlformats.org/officeDocument/2006/relationships/font" Target="fonts/Nobil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FrauncesExtraBold-boldItalic.fntdata"/><Relationship Id="rId47" Type="http://schemas.openxmlformats.org/officeDocument/2006/relationships/font" Target="fonts/FrauncesExtraBold-bold.fntdata"/><Relationship Id="rId49" Type="http://schemas.openxmlformats.org/officeDocument/2006/relationships/font" Target="fonts/Lalezar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Fraunces-regular.fntdata"/><Relationship Id="rId34" Type="http://schemas.openxmlformats.org/officeDocument/2006/relationships/slide" Target="slides/slide27.xml"/><Relationship Id="rId37" Type="http://schemas.openxmlformats.org/officeDocument/2006/relationships/font" Target="fonts/Fraunces-italic.fntdata"/><Relationship Id="rId36" Type="http://schemas.openxmlformats.org/officeDocument/2006/relationships/font" Target="fonts/Fraunces-bold.fntdata"/><Relationship Id="rId39" Type="http://schemas.openxmlformats.org/officeDocument/2006/relationships/font" Target="fonts/Arimo-regular.fntdata"/><Relationship Id="rId38" Type="http://schemas.openxmlformats.org/officeDocument/2006/relationships/font" Target="fonts/Fraunce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7-02T16:23:44.944">
    <p:pos x="6000" y="0"/>
    <p:text>перерасчет кол-во заваленных проверок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7-02T16:30:51.207">
    <p:pos x="6000" y="0"/>
    <p:text>подчеркнуть что данный функционал не реализован в продукте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c2697df76_2_38:notes"/>
          <p:cNvSpPr/>
          <p:nvPr>
            <p:ph idx="2" type="sldImg"/>
          </p:nvPr>
        </p:nvSpPr>
        <p:spPr>
          <a:xfrm>
            <a:off x="-972344" y="0"/>
            <a:ext cx="4445001" cy="18752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g36c2697df76_2_38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6c2697df76_2_38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c2697df76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6c2697df76_2_19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c2697df76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6c2697df76_2_20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c2697df76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6c2697df76_2_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c5d6014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6c5d6014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c28593980_2_155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g36c28593980_2_155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6c28593980_2_155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c28593980_2_90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g36c28593980_2_90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36c28593980_2_90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c28593980_2_116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g36c28593980_2_116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6c28593980_2_116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c28593980_2_103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g36c28593980_2_103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36c28593980_2_103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c28593980_2_64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g36c28593980_2_64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6c28593980_2_64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c28593980_2_51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36c28593980_2_51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36c28593980_2_51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c2697df76_2_51:notes"/>
          <p:cNvSpPr/>
          <p:nvPr>
            <p:ph idx="2" type="sldImg"/>
          </p:nvPr>
        </p:nvSpPr>
        <p:spPr>
          <a:xfrm>
            <a:off x="-635000" y="685602"/>
            <a:ext cx="812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6c2697df76_2_51:notes"/>
          <p:cNvSpPr txBox="1"/>
          <p:nvPr>
            <p:ph idx="1" type="body"/>
          </p:nvPr>
        </p:nvSpPr>
        <p:spPr>
          <a:xfrm>
            <a:off x="685792" y="4343391"/>
            <a:ext cx="5486396" cy="4114797"/>
          </a:xfrm>
          <a:prstGeom prst="rect">
            <a:avLst/>
          </a:prstGeom>
          <a:noFill/>
          <a:ln>
            <a:noFill/>
          </a:ln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-1778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1100"/>
          </a:p>
        </p:txBody>
      </p:sp>
      <p:sp>
        <p:nvSpPr>
          <p:cNvPr id="104" name="Google Shape;104;g36c2697df76_2_51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c28593980_2_129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g36c28593980_2_129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36c28593980_2_129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c28593980_2_142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g36c28593980_2_142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36c28593980_2_142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c28593980_2_181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Google Shape;391;g36c28593980_2_181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36c28593980_2_181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6c28593980_2_77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36c28593980_2_77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36c28593980_2_77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c28593980_2_168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g36c28593980_2_168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36c28593980_2_168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c2697df7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36c2697df76_0_0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-1778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1100"/>
          </a:p>
        </p:txBody>
      </p:sp>
      <p:sp>
        <p:nvSpPr>
          <p:cNvPr id="439" name="Google Shape;439;g36c2697df76_0_0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c2697df76_2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6c2697df76_2_80:notes"/>
          <p:cNvSpPr txBox="1"/>
          <p:nvPr>
            <p:ph idx="1" type="body"/>
          </p:nvPr>
        </p:nvSpPr>
        <p:spPr>
          <a:xfrm>
            <a:off x="685792" y="4343391"/>
            <a:ext cx="5486396" cy="4114797"/>
          </a:xfrm>
          <a:prstGeom prst="rect">
            <a:avLst/>
          </a:prstGeom>
          <a:noFill/>
          <a:ln>
            <a:noFill/>
          </a:ln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-1778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1100"/>
          </a:p>
        </p:txBody>
      </p:sp>
      <p:sp>
        <p:nvSpPr>
          <p:cNvPr id="451" name="Google Shape;451;g36c2697df76_2_80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c2697df76_2_101:notes"/>
          <p:cNvSpPr/>
          <p:nvPr>
            <p:ph idx="2" type="sldImg"/>
          </p:nvPr>
        </p:nvSpPr>
        <p:spPr>
          <a:xfrm>
            <a:off x="-635000" y="685602"/>
            <a:ext cx="812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36c2697df76_2_101:notes"/>
          <p:cNvSpPr txBox="1"/>
          <p:nvPr>
            <p:ph idx="1" type="body"/>
          </p:nvPr>
        </p:nvSpPr>
        <p:spPr>
          <a:xfrm>
            <a:off x="685792" y="4343391"/>
            <a:ext cx="5486500" cy="4114875"/>
          </a:xfrm>
          <a:prstGeom prst="rect">
            <a:avLst/>
          </a:prstGeom>
          <a:noFill/>
          <a:ln>
            <a:noFill/>
          </a:ln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c2697df76_2_107:notes"/>
          <p:cNvSpPr/>
          <p:nvPr>
            <p:ph idx="2" type="sldImg"/>
          </p:nvPr>
        </p:nvSpPr>
        <p:spPr>
          <a:xfrm>
            <a:off x="-972344" y="0"/>
            <a:ext cx="4445001" cy="18752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g36c2697df76_2_107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36c2697df76_2_107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c2697df76_2_128:notes"/>
          <p:cNvSpPr/>
          <p:nvPr>
            <p:ph idx="2" type="sldImg"/>
          </p:nvPr>
        </p:nvSpPr>
        <p:spPr>
          <a:xfrm>
            <a:off x="-972344" y="0"/>
            <a:ext cx="4445001" cy="18752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g36c2697df76_2_128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36c2697df76_2_128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c2697df76_2_150:notes"/>
          <p:cNvSpPr/>
          <p:nvPr>
            <p:ph idx="2" type="sldImg"/>
          </p:nvPr>
        </p:nvSpPr>
        <p:spPr>
          <a:xfrm>
            <a:off x="-972344" y="0"/>
            <a:ext cx="4445001" cy="18752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g36c2697df76_2_150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6c2697df76_2_150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c285939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c285939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c2697df76_2_167:notes"/>
          <p:cNvSpPr/>
          <p:nvPr>
            <p:ph idx="2" type="sldImg"/>
          </p:nvPr>
        </p:nvSpPr>
        <p:spPr>
          <a:xfrm>
            <a:off x="-415925" y="0"/>
            <a:ext cx="3332163" cy="18748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g36c2697df76_2_167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36c2697df76_2_167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c2697df76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6c2697df76_2_1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2bd15c31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62bd15c31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4" name="Google Shape;54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8" name="Google Shape;58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2" name="Google Shape;62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6" name="Google Shape;66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0" name="Google Shape;70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4" name="Google Shape;74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8" name="Google Shape;78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2" name="Google Shape;82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EE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6" name="Google Shape;86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Relationship Id="rId4" Type="http://schemas.openxmlformats.org/officeDocument/2006/relationships/hyperlink" Target="http://mail.ru" TargetMode="External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nwZRwJaaOamasQVPOy5Jh2DdeQSEWKEn/view" TargetMode="External"/><Relationship Id="rId5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/>
        </p:nvSpPr>
        <p:spPr>
          <a:xfrm>
            <a:off x="323379" y="3212325"/>
            <a:ext cx="3148111" cy="421107"/>
          </a:xfrm>
          <a:prstGeom prst="roundRect">
            <a:avLst>
              <a:gd fmla="val 15622" name="adj"/>
            </a:avLst>
          </a:prstGeom>
          <a:solidFill>
            <a:srgbClr val="02D4F0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4"/>
          <p:cNvSpPr/>
          <p:nvPr/>
        </p:nvSpPr>
        <p:spPr>
          <a:xfrm>
            <a:off x="323379" y="1964829"/>
            <a:ext cx="3148111" cy="1245449"/>
          </a:xfrm>
          <a:prstGeom prst="roundRect">
            <a:avLst>
              <a:gd fmla="val 15622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5" name="Google Shape;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7652" y="1034422"/>
            <a:ext cx="3074643" cy="30746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/>
          <p:nvPr/>
        </p:nvSpPr>
        <p:spPr>
          <a:xfrm>
            <a:off x="496119" y="1601614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ru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496119" y="1964829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800"/>
              <a:buFont typeface="Fraunces ExtraBold"/>
              <a:buNone/>
            </a:pPr>
            <a:r>
              <a:rPr b="1" i="0" lang="ru" sz="2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PROJECT 2025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4"/>
          <p:cNvSpPr/>
          <p:nvPr/>
        </p:nvSpPr>
        <p:spPr>
          <a:xfrm>
            <a:off x="496119" y="2620417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800"/>
              <a:buFont typeface="Fraunces ExtraBold"/>
              <a:buNone/>
            </a:pPr>
            <a:r>
              <a:rPr b="1" i="0" lang="ru" sz="2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OTIWA.RU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4"/>
          <p:cNvSpPr/>
          <p:nvPr/>
        </p:nvSpPr>
        <p:spPr>
          <a:xfrm>
            <a:off x="496119" y="3276004"/>
            <a:ext cx="2975372" cy="26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700"/>
              <a:buFont typeface="Fraunces ExtraBold"/>
              <a:buNone/>
            </a:pPr>
            <a:r>
              <a:rPr b="1" i="0" lang="ru" sz="17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Итоги тестирования сайта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4"/>
          <p:cNvSpPr txBox="1"/>
          <p:nvPr/>
        </p:nvSpPr>
        <p:spPr>
          <a:xfrm>
            <a:off x="7755354" y="487421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/>
          <p:nvPr/>
        </p:nvSpPr>
        <p:spPr>
          <a:xfrm>
            <a:off x="576825" y="195863"/>
            <a:ext cx="1269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ru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450055" y="1044462"/>
            <a:ext cx="7885399" cy="1209932"/>
          </a:xfrm>
          <a:prstGeom prst="roundRect">
            <a:avLst>
              <a:gd fmla="val 400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808550" y="1044550"/>
            <a:ext cx="71568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Не работает авторизация через Соцлинки VKID, </a:t>
            </a:r>
            <a:r>
              <a:rPr b="1" lang="ru" sz="1600">
                <a:solidFill>
                  <a:srgbClr val="3B454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Mail.ru</a:t>
            </a:r>
            <a:r>
              <a:rPr b="1" lang="ru" sz="1600">
                <a:solidFill>
                  <a:srgbClr val="3B4540"/>
                </a:solidFill>
              </a:rPr>
              <a:t>, </a:t>
            </a: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Одноклассники,YandexID (OTW-169,OTW-170,OTW- 515,OTW- 516 )</a:t>
            </a:r>
            <a:endParaRPr/>
          </a:p>
        </p:txBody>
      </p:sp>
      <p:sp>
        <p:nvSpPr>
          <p:cNvPr id="227" name="Google Shape;227;p33"/>
          <p:cNvSpPr/>
          <p:nvPr/>
        </p:nvSpPr>
        <p:spPr>
          <a:xfrm>
            <a:off x="525716" y="2290274"/>
            <a:ext cx="7156735" cy="39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bile"/>
              <a:buNone/>
            </a:pP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Последствия:</a:t>
            </a:r>
            <a:endParaRPr b="1" i="0" sz="16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676944" y="2720179"/>
            <a:ext cx="8009856" cy="123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Потеря пользователей: </a:t>
            </a:r>
            <a:r>
              <a:rPr lang="ru" sz="900">
                <a:solidFill>
                  <a:srgbClr val="405449"/>
                </a:solidFill>
              </a:rPr>
              <a:t>п</a:t>
            </a:r>
            <a:r>
              <a:rPr i="0" lang="ru" sz="900" u="none" cap="none" strike="noStrike">
                <a:solidFill>
                  <a:srgbClr val="405449"/>
                </a:solidFill>
              </a:rPr>
              <a:t>ользователи, предпочитающие авторизацию через социальные сети, могут покинуть сайт или приложение, если не смогут войти через привычные им методы. Это особенно критично для сервисов, направленных на молодежную аудиторию. 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Снижение конверсии: </a:t>
            </a:r>
            <a:r>
              <a:rPr lang="ru" sz="900">
                <a:solidFill>
                  <a:srgbClr val="405449"/>
                </a:solidFill>
              </a:rPr>
              <a:t>е</a:t>
            </a:r>
            <a:r>
              <a:rPr i="0" lang="ru" sz="900" u="none" cap="none" strike="noStrike">
                <a:solidFill>
                  <a:srgbClr val="405449"/>
                </a:solidFill>
              </a:rPr>
              <a:t>сли доступ к сервису усложнен, это может привести к падению конверсии — пользователи не смогут зарегистрироваться или войти, в результате чего они не смогут воспользоваться услугами. 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Проблемы с безопасностью: </a:t>
            </a:r>
            <a:r>
              <a:rPr lang="ru" sz="900">
                <a:solidFill>
                  <a:srgbClr val="405449"/>
                </a:solidFill>
              </a:rPr>
              <a:t>е</a:t>
            </a:r>
            <a:r>
              <a:rPr i="0" lang="ru" sz="900" u="none" cap="none" strike="noStrike">
                <a:solidFill>
                  <a:srgbClr val="405449"/>
                </a:solidFill>
              </a:rPr>
              <a:t>сли система авторизации не работает должным образом, это может вызвать подозрения у пользователей насчет безопасности их данных. Это может негативно сказаться на репутации компании.</a:t>
            </a:r>
            <a:endParaRPr b="1" i="0" sz="900" u="none" cap="none" strike="noStrike">
              <a:solidFill>
                <a:srgbClr val="405449"/>
              </a:solidFill>
            </a:endParaRPr>
          </a:p>
        </p:txBody>
      </p:sp>
      <p:pic>
        <p:nvPicPr>
          <p:cNvPr descr="preencoded.png" id="229" name="Google Shape;22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/>
          <p:nvPr/>
        </p:nvSpPr>
        <p:spPr>
          <a:xfrm>
            <a:off x="2628950" y="71325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800"/>
              <a:buFont typeface="Fraunces ExtraBold"/>
              <a:buNone/>
            </a:pPr>
            <a:r>
              <a:rPr b="1" i="0" lang="ru" sz="2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ОСНОВНЫЕ БАГИ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7755354" y="487421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576825" y="195863"/>
            <a:ext cx="1269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ru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450055" y="1044462"/>
            <a:ext cx="7885399" cy="1209932"/>
          </a:xfrm>
          <a:prstGeom prst="roundRect">
            <a:avLst>
              <a:gd fmla="val 400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808550" y="1044550"/>
            <a:ext cx="71568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Функционал восстановления пароля нарушен: не поступает звонок на телефон, а также нет возможности ввести код другой страны (OTW-514,OTW-505)</a:t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525716" y="2290274"/>
            <a:ext cx="7156735" cy="39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bile"/>
              <a:buNone/>
            </a:pP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Последствия:</a:t>
            </a:r>
            <a:endParaRPr b="1" i="0" sz="16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676944" y="2720179"/>
            <a:ext cx="8009856" cy="123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Потеря доступа: </a:t>
            </a:r>
            <a:r>
              <a:rPr lang="ru" sz="900">
                <a:solidFill>
                  <a:srgbClr val="405449"/>
                </a:solidFill>
              </a:rPr>
              <a:t>п</a:t>
            </a:r>
            <a:r>
              <a:rPr i="0" lang="ru" sz="900" u="none" cap="none" strike="noStrike">
                <a:solidFill>
                  <a:srgbClr val="405449"/>
                </a:solidFill>
              </a:rPr>
              <a:t>ользователи не смогут восстановить доступ к своим аккаунтам, если забудут пароли или их учетные записи будут взломаны.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Негативный опыт пользователей: </a:t>
            </a:r>
            <a:r>
              <a:rPr lang="ru" sz="900">
                <a:solidFill>
                  <a:srgbClr val="405449"/>
                </a:solidFill>
              </a:rPr>
              <a:t>э</a:t>
            </a:r>
            <a:r>
              <a:rPr i="0" lang="ru" sz="900" u="none" cap="none" strike="noStrike">
                <a:solidFill>
                  <a:srgbClr val="405449"/>
                </a:solidFill>
              </a:rPr>
              <a:t>то может вызвать недовольство у пользователей, что приведет к потере доверия к сервису или продукту.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Безопасность учетных записей: </a:t>
            </a:r>
            <a:r>
              <a:rPr lang="ru" sz="900">
                <a:solidFill>
                  <a:srgbClr val="405449"/>
                </a:solidFill>
              </a:rPr>
              <a:t>е</a:t>
            </a:r>
            <a:r>
              <a:rPr i="0" lang="ru" sz="900" u="none" cap="none" strike="noStrike">
                <a:solidFill>
                  <a:srgbClr val="405449"/>
                </a:solidFill>
              </a:rPr>
              <a:t>сли восстановление пароля нарушено, это может оставить учетные записи пользователей уязвимыми для взлома, особенно если другие методы аутентификации отсутствуют.</a:t>
            </a:r>
            <a:endParaRPr b="1" i="0" sz="900" u="none" cap="none" strike="noStrike">
              <a:solidFill>
                <a:srgbClr val="405449"/>
              </a:solidFill>
            </a:endParaRPr>
          </a:p>
        </p:txBody>
      </p:sp>
      <p:pic>
        <p:nvPicPr>
          <p:cNvPr descr="preencoded.png" id="241" name="Google Shape;2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/>
          <p:nvPr/>
        </p:nvSpPr>
        <p:spPr>
          <a:xfrm>
            <a:off x="2628950" y="71325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800"/>
              <a:buFont typeface="Fraunces ExtraBold"/>
              <a:buNone/>
            </a:pPr>
            <a:r>
              <a:rPr b="1" i="0" lang="ru" sz="2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ОСНОВНЫЕ БАГИ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7755354" y="487421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576825" y="195863"/>
            <a:ext cx="1269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ru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5"/>
          <p:cNvSpPr/>
          <p:nvPr/>
        </p:nvSpPr>
        <p:spPr>
          <a:xfrm>
            <a:off x="450055" y="1044461"/>
            <a:ext cx="7885399" cy="1086555"/>
          </a:xfrm>
          <a:prstGeom prst="roundRect">
            <a:avLst>
              <a:gd fmla="val 400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808550" y="1044325"/>
            <a:ext cx="71568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Некорректное поведение форм обратной связи (OTW-335, OTW-336)</a:t>
            </a:r>
            <a:endParaRPr/>
          </a:p>
        </p:txBody>
      </p:sp>
      <p:sp>
        <p:nvSpPr>
          <p:cNvPr id="251" name="Google Shape;251;p35"/>
          <p:cNvSpPr/>
          <p:nvPr/>
        </p:nvSpPr>
        <p:spPr>
          <a:xfrm>
            <a:off x="525716" y="2290274"/>
            <a:ext cx="7156735" cy="39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bile"/>
              <a:buNone/>
            </a:pP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Последствия:</a:t>
            </a:r>
            <a:endParaRPr b="1" i="0" sz="16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676944" y="2720179"/>
            <a:ext cx="8009856" cy="123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Снижение уровня удовлетворенности клиентов: </a:t>
            </a:r>
            <a:r>
              <a:rPr lang="ru" sz="900">
                <a:solidFill>
                  <a:srgbClr val="405449"/>
                </a:solidFill>
              </a:rPr>
              <a:t>е</a:t>
            </a:r>
            <a:r>
              <a:rPr i="0" lang="ru" sz="900" u="none" cap="none" strike="noStrike">
                <a:solidFill>
                  <a:srgbClr val="405449"/>
                </a:solidFill>
              </a:rPr>
              <a:t>сли клиенты не могут легко донести свою точку зрения или получить помощь, это может привести к недовольству и снижению уровня их удовлетворенности.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Потеря пользователей: </a:t>
            </a:r>
            <a:r>
              <a:rPr lang="ru" sz="900">
                <a:solidFill>
                  <a:srgbClr val="405449"/>
                </a:solidFill>
              </a:rPr>
              <a:t>е</a:t>
            </a:r>
            <a:r>
              <a:rPr i="0" lang="ru" sz="900" u="none" cap="none" strike="noStrike">
                <a:solidFill>
                  <a:srgbClr val="405449"/>
                </a:solidFill>
              </a:rPr>
              <a:t>сли форма не работает должным образом, пользователи могут разочароваться и уйти с сайта.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Низкое качество взаимодействия с клиентами: </a:t>
            </a:r>
            <a:r>
              <a:rPr lang="ru" sz="900">
                <a:solidFill>
                  <a:srgbClr val="405449"/>
                </a:solidFill>
              </a:rPr>
              <a:t>н</a:t>
            </a:r>
            <a:r>
              <a:rPr i="0" lang="ru" sz="900" u="none" cap="none" strike="noStrike">
                <a:solidFill>
                  <a:srgbClr val="405449"/>
                </a:solidFill>
              </a:rPr>
              <a:t>екорректная работа форм может сделать процесс оставления отзывов или запросов сложным и неудобным, что повлияет на общее впечатление о компании.</a:t>
            </a:r>
            <a:endParaRPr b="1" i="0" sz="900" u="none" cap="none" strike="noStrike">
              <a:solidFill>
                <a:srgbClr val="405449"/>
              </a:solidFill>
            </a:endParaRPr>
          </a:p>
        </p:txBody>
      </p:sp>
      <p:pic>
        <p:nvPicPr>
          <p:cNvPr descr="preencoded.png" id="253" name="Google Shape;2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/>
          <p:nvPr/>
        </p:nvSpPr>
        <p:spPr>
          <a:xfrm>
            <a:off x="2628950" y="71325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800"/>
              <a:buFont typeface="Fraunces ExtraBold"/>
              <a:buNone/>
            </a:pPr>
            <a:r>
              <a:rPr b="1" i="0" lang="ru" sz="2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ОСНОВНЫЕ БАГИ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7755354" y="487421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/>
          <p:nvPr/>
        </p:nvSpPr>
        <p:spPr>
          <a:xfrm>
            <a:off x="576825" y="195863"/>
            <a:ext cx="1269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ru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450055" y="1044461"/>
            <a:ext cx="7885500" cy="1086600"/>
          </a:xfrm>
          <a:prstGeom prst="roundRect">
            <a:avLst>
              <a:gd fmla="val 400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808550" y="1044600"/>
            <a:ext cx="73962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3B4540"/>
                </a:solidFill>
              </a:rPr>
              <a:t>Некорректная работа раздела Сообщения</a:t>
            </a: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 (OTW-</a:t>
            </a:r>
            <a:r>
              <a:rPr b="1" lang="ru" sz="1600">
                <a:solidFill>
                  <a:srgbClr val="3B4540"/>
                </a:solidFill>
              </a:rPr>
              <a:t>428</a:t>
            </a: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, OTW-</a:t>
            </a:r>
            <a:r>
              <a:rPr b="1" lang="ru" sz="1600">
                <a:solidFill>
                  <a:srgbClr val="3B4540"/>
                </a:solidFill>
              </a:rPr>
              <a:t>430, OTW-531</a:t>
            </a: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525716" y="2290274"/>
            <a:ext cx="7156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bile"/>
              <a:buNone/>
            </a:pP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Последствия:</a:t>
            </a:r>
            <a:endParaRPr b="1" i="0" sz="16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676944" y="2720179"/>
            <a:ext cx="80100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lang="ru" sz="900">
                <a:solidFill>
                  <a:srgbClr val="405449"/>
                </a:solidFill>
              </a:rPr>
              <a:t>Репутационный ущерб и отток пользователей: Неработающий ключевой функционал подрывает доверие к сервису. Пользователи уходят к конкурентам, оставляя негативные отзывы.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lang="ru" sz="900">
                <a:solidFill>
                  <a:srgbClr val="405449"/>
                </a:solidFill>
              </a:rPr>
              <a:t>Обесценивание ценностного предложения: Платформа теряет свое ключевое преимущество — возможность удобной и быстрой коммуникации между участниками.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lang="ru" sz="900">
                <a:solidFill>
                  <a:srgbClr val="405449"/>
                </a:solidFill>
              </a:rPr>
              <a:t>Рост операционных расходов: Увеличение обращений в службу поддержки с жалобами на неработающие чаты.</a:t>
            </a:r>
            <a:endParaRPr b="1" i="0" sz="900" u="none" cap="none" strike="noStrike">
              <a:solidFill>
                <a:srgbClr val="405449"/>
              </a:solidFill>
            </a:endParaRPr>
          </a:p>
        </p:txBody>
      </p:sp>
      <p:pic>
        <p:nvPicPr>
          <p:cNvPr descr="preencoded.png" id="265" name="Google Shape;2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/>
          <p:nvPr/>
        </p:nvSpPr>
        <p:spPr>
          <a:xfrm>
            <a:off x="2628950" y="71325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800"/>
              <a:buFont typeface="Fraunces ExtraBold"/>
              <a:buNone/>
            </a:pPr>
            <a:r>
              <a:rPr b="1" i="0" lang="ru" sz="2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ОСНОВНЫЕ БАГИ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7755354" y="487421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/>
          <p:nvPr/>
        </p:nvSpPr>
        <p:spPr>
          <a:xfrm>
            <a:off x="7230439" y="390486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293203" y="330844"/>
            <a:ext cx="30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lang="ru" sz="2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Татьяна Шмыкова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293203" y="930492"/>
            <a:ext cx="2065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Используемое окружение: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Pixel 8 OS Android 16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Mozilla Firefox 139.0.4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3382000" y="930500"/>
            <a:ext cx="54060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Вклад в проект: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логики работы раздела “Чаты”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 для раздела “Чаты”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 раздела “Чаты”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актуализация тестовой документации при получении новой информации от заказчика 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тестирование всех пунктов общего чек-листа и нескольких разделов тест-кейсов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общей таблицы баг-репортов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найденных баг-репортов различных приоритетов, в частности: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блокирующий дефект об успешной регистрации пользователя при несовпадающих паролях;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ошибка в сценарии определения геопозиции при первом посещении сайта;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ошибка маршрутизации жалобы в блоке “Чаты”;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нарушение модерации сообщений в чатах;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функциональный сбой при изменении ориентации экрана в процессе создания заказа;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некорректная обработка символа “ё” при вводе заголовка заказа.</a:t>
            </a:r>
            <a:endParaRPr b="1" sz="10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293203" y="2394266"/>
            <a:ext cx="27531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Выполненные задачи: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чек-лист: 34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тест-кейсов: 30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баг-репортов: 10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одного из разделов</a:t>
            </a:r>
            <a:endParaRPr b="1" sz="10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508384" y="2239289"/>
            <a:ext cx="392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9" name="Google Shape;27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27" y="19620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/>
        </p:nvSpPr>
        <p:spPr>
          <a:xfrm>
            <a:off x="7230439" y="390486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8"/>
          <p:cNvSpPr/>
          <p:nvPr/>
        </p:nvSpPr>
        <p:spPr>
          <a:xfrm>
            <a:off x="293203" y="330844"/>
            <a:ext cx="30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lang="ru" sz="2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Елизавета Кузнецова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8"/>
          <p:cNvSpPr/>
          <p:nvPr/>
        </p:nvSpPr>
        <p:spPr>
          <a:xfrm>
            <a:off x="293203" y="930492"/>
            <a:ext cx="2065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Используемое окружение: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iPhone 13  iOS 18.3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Yandex Browser 25.6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3692156" y="930484"/>
            <a:ext cx="53349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Вклад в проект: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0955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u" sz="900">
                <a:solidFill>
                  <a:schemeClr val="dk1"/>
                </a:solidFill>
              </a:rPr>
              <a:t>написание проверок в чек-лист для раздела “Профиль/Добавить компанию”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u" sz="900">
                <a:solidFill>
                  <a:schemeClr val="dk1"/>
                </a:solidFill>
              </a:rPr>
              <a:t>тестирование всех пунктов общего чек-листа и нескольких разделов тест-кейсов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u" sz="900">
                <a:solidFill>
                  <a:schemeClr val="dk1"/>
                </a:solidFill>
              </a:rPr>
              <a:t>создание mindmap логики работы раздела “Профиль/Добавить компанию”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u" sz="900">
                <a:solidFill>
                  <a:schemeClr val="dk1"/>
                </a:solidFill>
              </a:rPr>
              <a:t>оформление найденных баг-репортов различных приоритетов, в частности:</a:t>
            </a:r>
            <a:endParaRPr sz="900">
              <a:solidFill>
                <a:schemeClr val="dk1"/>
              </a:solidFill>
            </a:endParaRPr>
          </a:p>
          <a:p>
            <a:pPr indent="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UI/адаптивность: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u" sz="900">
                <a:solidFill>
                  <a:schemeClr val="dk1"/>
                </a:solidFill>
              </a:rPr>
              <a:t>Некорректное отображение элементов интерфейса на iPhone 13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u" sz="900">
                <a:solidFill>
                  <a:schemeClr val="dk1"/>
                </a:solidFill>
              </a:rPr>
              <a:t>Несовпадения с макетами в разделе профиля и форме отклика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Валидация: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u" sz="900">
                <a:solidFill>
                  <a:schemeClr val="dk1"/>
                </a:solidFill>
              </a:rPr>
              <a:t>Отсутствие сообщения об ошибке при незаполненном поле «Описание»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u" sz="900">
                <a:solidFill>
                  <a:schemeClr val="dk1"/>
                </a:solidFill>
              </a:rPr>
              <a:t>Возможность ввода пробелов в поле «Описание» без вызова ошибки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u" sz="900">
                <a:solidFill>
                  <a:schemeClr val="dk1"/>
                </a:solidFill>
              </a:rPr>
              <a:t>Неправильная обработка email с пробелами (в начале или середине)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u" sz="900">
                <a:solidFill>
                  <a:schemeClr val="dk1"/>
                </a:solidFill>
              </a:rPr>
              <a:t>Жёсткое ограничение на 25 символов в поле «Имя» без предупреждения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Автозаполнение/логика:</a:t>
            </a:r>
            <a:endParaRPr sz="900">
              <a:solidFill>
                <a:schemeClr val="dk1"/>
              </a:solidFill>
            </a:endParaRPr>
          </a:p>
          <a:p>
            <a:pPr indent="-20955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u" sz="900">
                <a:solidFill>
                  <a:schemeClr val="dk1"/>
                </a:solidFill>
              </a:rPr>
              <a:t>Поле «Город» подставляет некорректное значение по умолчанию при ответе на заказ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90" name="Google Shape;290;p38"/>
          <p:cNvSpPr/>
          <p:nvPr/>
        </p:nvSpPr>
        <p:spPr>
          <a:xfrm>
            <a:off x="4049391" y="3606930"/>
            <a:ext cx="503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8"/>
          <p:cNvSpPr/>
          <p:nvPr/>
        </p:nvSpPr>
        <p:spPr>
          <a:xfrm>
            <a:off x="293203" y="2394266"/>
            <a:ext cx="27531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Выполненные задачи: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актуализация баг-репортов, найденных предыдущей командой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чек-лист: 183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тест-кейсов: 116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баг-репортов: 12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одного из разделов </a:t>
            </a:r>
            <a:endParaRPr b="1" sz="10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508384" y="2239289"/>
            <a:ext cx="392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4693043" y="406928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4" name="Google Shape;2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27" y="19620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7755350" y="4870475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/>
          <p:nvPr/>
        </p:nvSpPr>
        <p:spPr>
          <a:xfrm>
            <a:off x="7230439" y="390486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293203" y="330844"/>
            <a:ext cx="30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lang="ru" sz="2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Анна Антипова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293203" y="930492"/>
            <a:ext cx="2065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Используемое окружение:</a:t>
            </a:r>
            <a:endParaRPr b="1" sz="13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300">
                <a:solidFill>
                  <a:schemeClr val="dk1"/>
                </a:solidFill>
              </a:rPr>
              <a:t>MacBook Air M1</a:t>
            </a:r>
            <a:br>
              <a:rPr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chemeClr val="dk1"/>
                </a:solidFill>
              </a:rPr>
              <a:t>MacOs Sonoma 14.6 (23G80)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3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3692156" y="930484"/>
            <a:ext cx="53349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Вклад в проект:</a:t>
            </a:r>
            <a:endParaRPr b="1" sz="13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3495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" sz="1300">
                <a:solidFill>
                  <a:schemeClr val="dk1"/>
                </a:solidFill>
              </a:rPr>
              <a:t>полное покрытие API-тестами, включая как позитивные, так и негативные сценарии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4049391" y="3606930"/>
            <a:ext cx="503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293200" y="2394269"/>
            <a:ext cx="27531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Выполненные задачи:</a:t>
            </a:r>
            <a:endParaRPr sz="1300">
              <a:solidFill>
                <a:schemeClr val="dk1"/>
              </a:solidFill>
            </a:endParaRPr>
          </a:p>
          <a:p>
            <a:pPr indent="-23495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" sz="1300">
                <a:solidFill>
                  <a:schemeClr val="dk1"/>
                </a:solidFill>
              </a:rPr>
              <a:t>написание API тест-кейсов: 669</a:t>
            </a:r>
            <a:endParaRPr sz="1300">
              <a:solidFill>
                <a:schemeClr val="dk1"/>
              </a:solidFill>
            </a:endParaRPr>
          </a:p>
          <a:p>
            <a:pPr indent="-23495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" sz="1300">
                <a:solidFill>
                  <a:schemeClr val="dk1"/>
                </a:solidFill>
              </a:rPr>
              <a:t>оформление баг-репортов: 78</a:t>
            </a:r>
            <a:endParaRPr b="1" sz="13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300">
              <a:solidFill>
                <a:srgbClr val="3B4540"/>
              </a:solidFill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508384" y="2239289"/>
            <a:ext cx="392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4693043" y="406928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0" name="Google Shape;3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27" y="19620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313" name="Google Shape;313;p39" title="Анна Антипова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150" y="2106903"/>
            <a:ext cx="4595325" cy="25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>
            <a:off x="7230439" y="390486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93203" y="330844"/>
            <a:ext cx="30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lang="ru" sz="2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Ольга Осипова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293203" y="930492"/>
            <a:ext cx="2065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Используемое окружение: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iPad Pro iPadOS 18.5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Яндекс</a:t>
            </a:r>
            <a:r>
              <a:rPr lang="ru" sz="1000">
                <a:solidFill>
                  <a:schemeClr val="dk1"/>
                </a:solidFill>
              </a:rPr>
              <a:t>.Браузер 25.6.0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3692156" y="930484"/>
            <a:ext cx="53349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Вклад в проект: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 для раздела “Мои заказы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 раздела “Мои заказы”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тестирование всех пунктов общего чек-листа и нескольких разделов тест-кейсов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логики работы раздела “Мои заказы”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найденных баг-репортов различных приоритетов, в частности: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блокер о невозможности ввести номер телефона других стран в форме “Ответить на заказ” из-за жесткой фиксации маски с кодом +7 (Россия)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проблемы с адаптацией верстки под iPad, а также несоответствия макетам в некоторых разделах сайта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поведение поля “Цена” не соответствует требованиям: максимальное количество принимаемых символов зависит от способа ввода, а также меньше </a:t>
            </a:r>
            <a:r>
              <a:rPr lang="ru" sz="1000">
                <a:solidFill>
                  <a:schemeClr val="dk1"/>
                </a:solidFill>
              </a:rPr>
              <a:t>заявленного</a:t>
            </a:r>
            <a:r>
              <a:rPr lang="ru" sz="1000">
                <a:solidFill>
                  <a:schemeClr val="dk1"/>
                </a:solidFill>
              </a:rPr>
              <a:t> в требованиях числа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сортировка на главной странице не учитывает город пользователя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rgbClr val="3B4540"/>
                </a:solidFill>
              </a:rPr>
              <a:t>при подаче жалобы через Чаты поле “Причина жалобы” принимает значение длинной меньше допустимой по требованиям </a:t>
            </a:r>
            <a:endParaRPr sz="1000">
              <a:solidFill>
                <a:srgbClr val="3B4540"/>
              </a:solidFill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4049391" y="3606930"/>
            <a:ext cx="503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293203" y="2394266"/>
            <a:ext cx="27531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Выполненные задачи: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чек-лист: 42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тест-кейсов: 81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баг-репортов: 13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раздела “Мои заказы” </a:t>
            </a:r>
            <a:endParaRPr b="1" sz="10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508384" y="2239289"/>
            <a:ext cx="392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4693043" y="406928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7" name="Google Shape;3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27" y="19620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7230439" y="390486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293203" y="330844"/>
            <a:ext cx="30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lang="ru" sz="2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Анастасия Казинова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1"/>
          <p:cNvSpPr/>
          <p:nvPr/>
        </p:nvSpPr>
        <p:spPr>
          <a:xfrm>
            <a:off x="293203" y="930492"/>
            <a:ext cx="2065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Используемое окружение: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iPhone 12 iOS 18.5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Opera 5.5.3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38" name="Google Shape;338;p41"/>
          <p:cNvSpPr/>
          <p:nvPr/>
        </p:nvSpPr>
        <p:spPr>
          <a:xfrm>
            <a:off x="3692156" y="930484"/>
            <a:ext cx="53349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Вклад в проект: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 для раздела “Ответы на мой заказ”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 раздела “Ответы на мой заказ”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тестирование всех пунктов общего чек-листа и нескольких разделов тест-кейсов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ревью и оформление общей таблицы тест-кейсов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ревью заведенных багов (в том числе проверка на дубликаты)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логики работы раздела “Ответы на мой заказ”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найденных баг-репортов различных приоритетов, в частности: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блокер о невозможности отредактировать ответ на заказ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выявление проблемы с определением геопозиции в Санкт-Петербурге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отсутствие части регионов России 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выявление проблем адаптивности, а </a:t>
            </a:r>
            <a:r>
              <a:rPr lang="ru" sz="1000">
                <a:solidFill>
                  <a:schemeClr val="dk1"/>
                </a:solidFill>
              </a:rPr>
              <a:t>также</a:t>
            </a:r>
            <a:r>
              <a:rPr lang="ru" sz="1000">
                <a:solidFill>
                  <a:schemeClr val="dk1"/>
                </a:solidFill>
              </a:rPr>
              <a:t> специфического поведения в Opera на iPhone, что влияет на удобство использования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отображение не полного списка имеющихся заказов (потеря данных), баги сортировки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проблемы со скроллом на странице Найти заказ, которые не позволяют ответить на заказ или отобразить больше заказов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отсутствие возможности восстановления пароля, если зарегистрирован не российский номер телефона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сломанная верстка в ответе на заказ/создании заказа после загрузки файла</a:t>
            </a:r>
            <a:endParaRPr b="1" sz="10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4049391" y="3606930"/>
            <a:ext cx="503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93203" y="2394266"/>
            <a:ext cx="27531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Выполненные задачи: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актуализация баг-репортов, найденных предыдущей командой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чек-лист: 54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тест-кейсов: 11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баг-репортов: 80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одного из разделов </a:t>
            </a:r>
            <a:endParaRPr b="1" sz="10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508384" y="2239289"/>
            <a:ext cx="392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4693043" y="406928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43" name="Google Shape;3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27" y="19620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345" name="Google Shape;345;p41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/>
          <p:nvPr/>
        </p:nvSpPr>
        <p:spPr>
          <a:xfrm>
            <a:off x="7230439" y="390486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2"/>
          <p:cNvSpPr/>
          <p:nvPr/>
        </p:nvSpPr>
        <p:spPr>
          <a:xfrm>
            <a:off x="293203" y="330844"/>
            <a:ext cx="30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lang="ru" sz="2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Иван Иванов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2"/>
          <p:cNvSpPr/>
          <p:nvPr/>
        </p:nvSpPr>
        <p:spPr>
          <a:xfrm>
            <a:off x="293203" y="930484"/>
            <a:ext cx="22827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Используемое окружение: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Samsung Galaxy S22 Ultra Android 14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Яндекс Браузер 25.6.1.95</a:t>
            </a:r>
            <a:br>
              <a:rPr lang="ru" sz="1000">
                <a:solidFill>
                  <a:schemeClr val="dk1"/>
                </a:solidFill>
              </a:rPr>
            </a:br>
            <a:r>
              <a:rPr lang="ru" sz="1000">
                <a:solidFill>
                  <a:schemeClr val="dk1"/>
                </a:solidFill>
              </a:rPr>
              <a:t>Windows 11 Pro Google Chrome 137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54" name="Google Shape;354;p42"/>
          <p:cNvSpPr/>
          <p:nvPr/>
        </p:nvSpPr>
        <p:spPr>
          <a:xfrm>
            <a:off x="3692150" y="773025"/>
            <a:ext cx="5334900" cy="43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Вклад в проект: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 для раздела “</a:t>
            </a:r>
            <a:r>
              <a:rPr lang="ru" sz="1000">
                <a:solidFill>
                  <a:schemeClr val="dk1"/>
                </a:solidFill>
              </a:rPr>
              <a:t>Главная страница, Header, Footer</a:t>
            </a:r>
            <a:r>
              <a:rPr lang="ru" sz="1000">
                <a:solidFill>
                  <a:schemeClr val="dk1"/>
                </a:solidFill>
              </a:rPr>
              <a:t>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уточнение и правка общего чек-листа и общих тест-кейсов в процессе тестирования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тестирование всех пунктов общего чек-листа и нескольких разделов тест-кейсов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подготовка и оформление полной mindmap логики сайта, систематизация работы блоков в соответствии с утверждёнными макетами и техническими требованиями, улучшив понимание продукта для всей команды.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Выполнил полный ретест ранее заведённых багов предыдущей командой.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Провёл комплексное тестирование фильтров, переключателей и элементов интерфейса на корректность работы и соответствие бизнес-логике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логики работы раздела “</a:t>
            </a:r>
            <a:r>
              <a:rPr lang="ru" sz="1000">
                <a:solidFill>
                  <a:schemeClr val="dk1"/>
                </a:solidFill>
              </a:rPr>
              <a:t>Главная страница, Header, Footer</a:t>
            </a:r>
            <a:r>
              <a:rPr lang="ru" sz="1000">
                <a:solidFill>
                  <a:schemeClr val="dk1"/>
                </a:solidFill>
              </a:rPr>
              <a:t>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найденных баг-репортов различных приоритетов, в частности: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критические ошибки бизнес-логики: Кнопка 'Показать ещё' </a:t>
            </a:r>
            <a:r>
              <a:rPr lang="ru" sz="1000">
                <a:solidFill>
                  <a:schemeClr val="dk1"/>
                </a:solidFill>
              </a:rPr>
              <a:t>загружает одни и те же статьи вместо новых</a:t>
            </a:r>
            <a:r>
              <a:rPr lang="ru" sz="1000">
                <a:solidFill>
                  <a:schemeClr val="dk1"/>
                </a:solidFill>
              </a:rPr>
              <a:t> на странице "Блог"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100">
                <a:solidFill>
                  <a:schemeClr val="dk1"/>
                </a:solidFill>
              </a:rPr>
              <a:t>Уязвимости валидации данных</a:t>
            </a:r>
            <a:r>
              <a:rPr b="1" lang="ru" sz="1100">
                <a:solidFill>
                  <a:schemeClr val="dk1"/>
                </a:solidFill>
              </a:rPr>
              <a:t>:</a:t>
            </a:r>
            <a:r>
              <a:rPr lang="ru" sz="1100">
                <a:solidFill>
                  <a:schemeClr val="dk1"/>
                </a:solidFill>
              </a:rPr>
              <a:t> Обнаружена ошибка, позволяющая создавать "пустые" категории из одних пробелов, что могло привести к засорению базы данных и ошибкам в работе сайта.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несоответствия в верстке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проблемы адаптивности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баги в работе фильтров, сортировки и авторизации</a:t>
            </a:r>
            <a:endParaRPr b="1" sz="10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55" name="Google Shape;355;p42"/>
          <p:cNvSpPr/>
          <p:nvPr/>
        </p:nvSpPr>
        <p:spPr>
          <a:xfrm>
            <a:off x="293200" y="2394275"/>
            <a:ext cx="30888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Выполненные задачи: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актуализация баг-репортов, найденных предыдущей командой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чек-лист: 113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баг-репортов: 33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одного из разделов 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ревью и актуализацию mind map логики сайта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</a:endParaRPr>
          </a:p>
        </p:txBody>
      </p:sp>
      <p:sp>
        <p:nvSpPr>
          <p:cNvPr id="356" name="Google Shape;356;p42"/>
          <p:cNvSpPr/>
          <p:nvPr/>
        </p:nvSpPr>
        <p:spPr>
          <a:xfrm>
            <a:off x="508384" y="2239289"/>
            <a:ext cx="392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4693043" y="406928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8" name="Google Shape;3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27" y="19620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360" name="Google Shape;360;p42"/>
          <p:cNvSpPr txBox="1"/>
          <p:nvPr/>
        </p:nvSpPr>
        <p:spPr>
          <a:xfrm>
            <a:off x="7755354" y="4874099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/>
          <p:nvPr/>
        </p:nvSpPr>
        <p:spPr>
          <a:xfrm>
            <a:off x="5063756" y="2015492"/>
            <a:ext cx="2618268" cy="2869473"/>
          </a:xfrm>
          <a:prstGeom prst="roundRect">
            <a:avLst>
              <a:gd fmla="val 15622" name="adj"/>
            </a:avLst>
          </a:prstGeom>
          <a:solidFill>
            <a:srgbClr val="02D4F0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5"/>
          <p:cNvSpPr/>
          <p:nvPr/>
        </p:nvSpPr>
        <p:spPr>
          <a:xfrm>
            <a:off x="6695517" y="748396"/>
            <a:ext cx="2319839" cy="954014"/>
          </a:xfrm>
          <a:prstGeom prst="roundRect">
            <a:avLst>
              <a:gd fmla="val 15622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5"/>
          <p:cNvSpPr/>
          <p:nvPr/>
        </p:nvSpPr>
        <p:spPr>
          <a:xfrm>
            <a:off x="3746514" y="748396"/>
            <a:ext cx="1908813" cy="954014"/>
          </a:xfrm>
          <a:prstGeom prst="roundRect">
            <a:avLst>
              <a:gd fmla="val 15622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5179897" y="147924"/>
            <a:ext cx="1908813" cy="423174"/>
          </a:xfrm>
          <a:prstGeom prst="roundRect">
            <a:avLst>
              <a:gd fmla="val 15622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5"/>
          <p:cNvSpPr/>
          <p:nvPr/>
        </p:nvSpPr>
        <p:spPr>
          <a:xfrm>
            <a:off x="5286443" y="135826"/>
            <a:ext cx="1511138" cy="427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ru" sz="2500" u="none" cap="none" strike="noStrike">
                <a:latin typeface="Lalezar"/>
                <a:ea typeface="Lalezar"/>
                <a:cs typeface="Lalezar"/>
                <a:sym typeface="Lalezar"/>
              </a:rPr>
              <a:t>Команда</a:t>
            </a:r>
            <a:endParaRPr b="1" i="0" sz="2500" u="none" cap="none" strike="noStrike"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11" name="Google Shape;111;p25"/>
          <p:cNvSpPr txBox="1"/>
          <p:nvPr/>
        </p:nvSpPr>
        <p:spPr>
          <a:xfrm>
            <a:off x="3848578" y="887160"/>
            <a:ext cx="1908813" cy="423174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rgbClr val="405449"/>
                </a:solidFill>
                <a:latin typeface="Lalezar"/>
                <a:ea typeface="Lalezar"/>
                <a:cs typeface="Lalezar"/>
                <a:sym typeface="Lalezar"/>
              </a:rPr>
              <a:t>QA TEAMLEAD</a:t>
            </a:r>
            <a:endParaRPr b="0" i="0" sz="2000" u="none" cap="none" strike="noStrike">
              <a:solidFill>
                <a:srgbClr val="405449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12" name="Google Shape;112;p25"/>
          <p:cNvSpPr txBox="1"/>
          <p:nvPr/>
        </p:nvSpPr>
        <p:spPr>
          <a:xfrm>
            <a:off x="5060064" y="2021951"/>
            <a:ext cx="2319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rgbClr val="405449"/>
                </a:solidFill>
                <a:latin typeface="Lalezar"/>
                <a:ea typeface="Lalezar"/>
                <a:cs typeface="Lalezar"/>
                <a:sym typeface="Lalezar"/>
              </a:rPr>
              <a:t>QA ENGINEERS</a:t>
            </a:r>
            <a:endParaRPr b="0" i="0" sz="1300" u="none" cap="none" strike="noStrike">
              <a:solidFill>
                <a:srgbClr val="405449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13" name="Google Shape;113;p25"/>
          <p:cNvSpPr txBox="1"/>
          <p:nvPr/>
        </p:nvSpPr>
        <p:spPr>
          <a:xfrm>
            <a:off x="6797580" y="887160"/>
            <a:ext cx="2319839" cy="423174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rgbClr val="405449"/>
                </a:solidFill>
                <a:latin typeface="Lalezar"/>
                <a:ea typeface="Lalezar"/>
                <a:cs typeface="Lalezar"/>
                <a:sym typeface="Lalezar"/>
              </a:rPr>
              <a:t>PROJECT MANAGER</a:t>
            </a:r>
            <a:endParaRPr b="0" i="0" sz="2000" u="none" cap="none" strike="noStrike">
              <a:solidFill>
                <a:srgbClr val="405449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14" name="Google Shape;114;p25"/>
          <p:cNvSpPr txBox="1"/>
          <p:nvPr/>
        </p:nvSpPr>
        <p:spPr>
          <a:xfrm>
            <a:off x="3440061" y="1288678"/>
            <a:ext cx="245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Шмелева Оксана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5"/>
          <p:cNvSpPr txBox="1"/>
          <p:nvPr/>
        </p:nvSpPr>
        <p:spPr>
          <a:xfrm>
            <a:off x="6935183" y="1288678"/>
            <a:ext cx="2814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Белоусов Александр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5"/>
          <p:cNvSpPr txBox="1"/>
          <p:nvPr/>
        </p:nvSpPr>
        <p:spPr>
          <a:xfrm>
            <a:off x="5366537" y="2434600"/>
            <a:ext cx="20127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Шмыкова Татьяна</a:t>
            </a:r>
            <a:b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Кузнецова Елизавета</a:t>
            </a:r>
            <a:b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Антипова Анна</a:t>
            </a:r>
            <a:b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Осипова Ольга</a:t>
            </a:r>
            <a:b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Казинова Анастасия</a:t>
            </a:r>
            <a:b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Иванов Иван</a:t>
            </a:r>
            <a:b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Анисимов Вячеслав</a:t>
            </a:r>
            <a:b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Валевич Кристина</a:t>
            </a:r>
            <a:b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Тимофеев Сергей</a:t>
            </a:r>
            <a:b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Коновалова Анастасия</a:t>
            </a:r>
            <a:b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Газитова Екатерина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5"/>
          <p:cNvSpPr txBox="1"/>
          <p:nvPr/>
        </p:nvSpPr>
        <p:spPr>
          <a:xfrm>
            <a:off x="7755354" y="487047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descr="Изображение выглядит как в помещении, одежда, стена, человек&#10;&#10;Содержимое, созданное искусственным интеллектом, может быть неверным." id="118" name="Google Shape;1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41"/>
            <a:ext cx="3363700" cy="5147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/>
          <p:nvPr/>
        </p:nvSpPr>
        <p:spPr>
          <a:xfrm>
            <a:off x="7230439" y="390486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3"/>
          <p:cNvSpPr/>
          <p:nvPr/>
        </p:nvSpPr>
        <p:spPr>
          <a:xfrm>
            <a:off x="293203" y="330844"/>
            <a:ext cx="30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lang="ru" sz="2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Вячеслав Анисимов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3"/>
          <p:cNvSpPr/>
          <p:nvPr/>
        </p:nvSpPr>
        <p:spPr>
          <a:xfrm>
            <a:off x="293203" y="930492"/>
            <a:ext cx="2065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Используемое окружение: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infinix Note 12 PRO Android 12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Opera 5.5.3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69" name="Google Shape;369;p43"/>
          <p:cNvSpPr/>
          <p:nvPr/>
        </p:nvSpPr>
        <p:spPr>
          <a:xfrm>
            <a:off x="3692156" y="930484"/>
            <a:ext cx="53349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Вклад в проект: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 для раздела “Мои ответы”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 раздела “Мои ответы”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тестирование всех пунктов общего чек-листа и нескольких разделов тест-кейсов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логики работы раздела “Мои ответы”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найденных баг-репортов различных приоритетов, в частности: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нет ограничений на ввод более 250 символов в поле ввода почты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выявление проблем адаптивности, а так же специфического поведения в мобильном браузере Opera, что влияет на удобство использования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</a:t>
            </a:r>
            <a:r>
              <a:rPr lang="ru" sz="1000">
                <a:solidFill>
                  <a:schemeClr val="dk1"/>
                </a:solidFill>
              </a:rPr>
              <a:t>ет перехода на статью из блока "Может быть интересно"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некорректное поведение полей ввода при внесении корректных/некорректных данных 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сломанная верстка в разделе “Мои заказы”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сообщения в чатах не приходят в реальном времени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4049391" y="3606930"/>
            <a:ext cx="503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3"/>
          <p:cNvSpPr/>
          <p:nvPr/>
        </p:nvSpPr>
        <p:spPr>
          <a:xfrm>
            <a:off x="293203" y="2394266"/>
            <a:ext cx="27531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Выполненные задачи: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чек-лист:157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тест-кейсов: 8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баг-репортов: 14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одного из разделов </a:t>
            </a:r>
            <a:endParaRPr b="1" sz="10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</a:endParaRPr>
          </a:p>
        </p:txBody>
      </p:sp>
      <p:sp>
        <p:nvSpPr>
          <p:cNvPr id="372" name="Google Shape;372;p43"/>
          <p:cNvSpPr/>
          <p:nvPr/>
        </p:nvSpPr>
        <p:spPr>
          <a:xfrm>
            <a:off x="508384" y="2239289"/>
            <a:ext cx="392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4693043" y="406928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74" name="Google Shape;3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27" y="19620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/>
          <p:nvPr/>
        </p:nvSpPr>
        <p:spPr>
          <a:xfrm>
            <a:off x="7230439" y="390486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4"/>
          <p:cNvSpPr/>
          <p:nvPr/>
        </p:nvSpPr>
        <p:spPr>
          <a:xfrm>
            <a:off x="293203" y="330844"/>
            <a:ext cx="30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lang="ru" sz="2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Кристина Валевич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293203" y="930492"/>
            <a:ext cx="2065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Используемое окружение: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iPhone 12 iOS 18.3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Safari 18.3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84" name="Google Shape;384;p44"/>
          <p:cNvSpPr/>
          <p:nvPr/>
        </p:nvSpPr>
        <p:spPr>
          <a:xfrm>
            <a:off x="3692156" y="930484"/>
            <a:ext cx="53349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Вклад в проект: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 для раздела “Создание заказа/услуги”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 раздела “</a:t>
            </a:r>
            <a:r>
              <a:rPr lang="ru" sz="1000">
                <a:solidFill>
                  <a:schemeClr val="dk1"/>
                </a:solidFill>
              </a:rPr>
              <a:t>Создание заказа/услуги</a:t>
            </a:r>
            <a:r>
              <a:rPr lang="ru" sz="1000">
                <a:solidFill>
                  <a:schemeClr val="dk1"/>
                </a:solidFill>
              </a:rPr>
              <a:t>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тестирование всех пунктов общего чек-листа и нескольких разделов тест-кейсов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логики работы раздела “</a:t>
            </a:r>
            <a:r>
              <a:rPr lang="ru" sz="1000">
                <a:solidFill>
                  <a:schemeClr val="dk1"/>
                </a:solidFill>
              </a:rPr>
              <a:t>Создание заказа/услуги</a:t>
            </a:r>
            <a:r>
              <a:rPr lang="ru" sz="1000">
                <a:solidFill>
                  <a:schemeClr val="dk1"/>
                </a:solidFill>
              </a:rPr>
              <a:t>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найденных баг-репортов различных приоритетов, в частности: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выявление ошибки при загрузки файла более 50 мб, вылет системы на iPhone 12 iOS 18.3 Safari 18.3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выявление проблем адаптивности, </a:t>
            </a:r>
            <a:r>
              <a:rPr lang="ru" sz="1000">
                <a:solidFill>
                  <a:schemeClr val="dk1"/>
                </a:solidFill>
              </a:rPr>
              <a:t>а также специфического поведения в мобильном браузере  Safari 18.3</a:t>
            </a:r>
            <a:r>
              <a:rPr lang="ru" sz="1000">
                <a:solidFill>
                  <a:schemeClr val="dk1"/>
                </a:solidFill>
              </a:rPr>
              <a:t>, что влияет на удобство использования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невозможность создать категорию/подкатегорию в разделе создание заказа, из за блокирующих открывающихся форм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отсутствие ограничителей на ввод количества знаков в разделе редактирование заказов-адрес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ошибка в строке счет компании, нет возможности ввести необходимое количество символов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5" name="Google Shape;385;p44"/>
          <p:cNvSpPr/>
          <p:nvPr/>
        </p:nvSpPr>
        <p:spPr>
          <a:xfrm>
            <a:off x="293203" y="2394266"/>
            <a:ext cx="27531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Выполненные задачи: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чек-лист: 60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тест-кейсов: 122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баг-репортов: 23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одного из разделов (Создание заказа) </a:t>
            </a:r>
            <a:endParaRPr b="1" sz="10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</a:endParaRPr>
          </a:p>
        </p:txBody>
      </p:sp>
      <p:sp>
        <p:nvSpPr>
          <p:cNvPr id="386" name="Google Shape;386;p44"/>
          <p:cNvSpPr/>
          <p:nvPr/>
        </p:nvSpPr>
        <p:spPr>
          <a:xfrm>
            <a:off x="508384" y="2239289"/>
            <a:ext cx="392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87" name="Google Shape;3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27" y="19620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/>
          <p:nvPr/>
        </p:nvSpPr>
        <p:spPr>
          <a:xfrm>
            <a:off x="7230439" y="390486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5"/>
          <p:cNvSpPr/>
          <p:nvPr/>
        </p:nvSpPr>
        <p:spPr>
          <a:xfrm>
            <a:off x="293203" y="330844"/>
            <a:ext cx="30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lang="ru" sz="2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Сергей Тимофеев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5"/>
          <p:cNvSpPr/>
          <p:nvPr/>
        </p:nvSpPr>
        <p:spPr>
          <a:xfrm>
            <a:off x="293203" y="930492"/>
            <a:ext cx="2065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Используемое окружение: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iPad 9 iPadOS 18.5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Safari 18.5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97" name="Google Shape;397;p45"/>
          <p:cNvSpPr/>
          <p:nvPr/>
        </p:nvSpPr>
        <p:spPr>
          <a:xfrm>
            <a:off x="3722331" y="930509"/>
            <a:ext cx="53349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Вклад в проект: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 для раздела “Регистрация/Авторизация на сайте”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 раздела “Регистрация/Авторизация на сайте”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тестирование всех пунктов общего чек-листа и нескольких разделов тест-кейсов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логики работы раздела “Авторизация/Регистрация на сайте”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найденных баг-репортов различных приоритетов, в частности: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обнаружено что максимально принимаемое значение символов в поле  "Введите имя" равно 25 что не соответствует требованиям (указано 50)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выявление проблем адаптивности, и верстки для ОС IpadOS, что влияет на удобство использования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выявлены проблемы авторизации через Соцлинки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ошибка при вводе значения меньше 4 символов в поле "Название заказа" раздела Мои заказы (должно принимать по требованиям)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отсутствие возможности </a:t>
            </a:r>
            <a:r>
              <a:rPr lang="ru" sz="1000">
                <a:solidFill>
                  <a:schemeClr val="dk1"/>
                </a:solidFill>
              </a:rPr>
              <a:t>переместиться с помощью стрелок "&lt;&lt;"  "&lt;" на месяц или на год назад в Календаре в разделе Актуальные заказы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обнаружение проблем с поиском истории </a:t>
            </a:r>
            <a:r>
              <a:rPr lang="ru" sz="1000">
                <a:solidFill>
                  <a:schemeClr val="dk1"/>
                </a:solidFill>
              </a:rPr>
              <a:t>сообщений</a:t>
            </a:r>
            <a:r>
              <a:rPr lang="ru" sz="1000">
                <a:solidFill>
                  <a:schemeClr val="dk1"/>
                </a:solidFill>
              </a:rPr>
              <a:t> в чате “Поддержка” в разделе “Сообщения”</a:t>
            </a:r>
            <a:endParaRPr b="1" sz="10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398" name="Google Shape;398;p45"/>
          <p:cNvSpPr/>
          <p:nvPr/>
        </p:nvSpPr>
        <p:spPr>
          <a:xfrm>
            <a:off x="4049391" y="3606930"/>
            <a:ext cx="503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5"/>
          <p:cNvSpPr/>
          <p:nvPr/>
        </p:nvSpPr>
        <p:spPr>
          <a:xfrm>
            <a:off x="293203" y="2394266"/>
            <a:ext cx="27531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Выполненные задачи: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чек-лист: 30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тест-кейсов: 125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баг-репортов: 19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одного из разделов </a:t>
            </a:r>
            <a:endParaRPr b="1" sz="10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</a:endParaRPr>
          </a:p>
        </p:txBody>
      </p:sp>
      <p:sp>
        <p:nvSpPr>
          <p:cNvPr id="400" name="Google Shape;400;p45"/>
          <p:cNvSpPr/>
          <p:nvPr/>
        </p:nvSpPr>
        <p:spPr>
          <a:xfrm>
            <a:off x="508384" y="2239289"/>
            <a:ext cx="392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5"/>
          <p:cNvSpPr/>
          <p:nvPr/>
        </p:nvSpPr>
        <p:spPr>
          <a:xfrm>
            <a:off x="4693043" y="406928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02" name="Google Shape;4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27" y="19620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5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/>
          <p:nvPr/>
        </p:nvSpPr>
        <p:spPr>
          <a:xfrm>
            <a:off x="7230439" y="390486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293203" y="330844"/>
            <a:ext cx="30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lang="ru" sz="2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Анастасия Коновалова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293203" y="930492"/>
            <a:ext cx="2065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Используемое окружение: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iPhone 14 Pro iOS 18.5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Google Chrome 138.0.7204.33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414" name="Google Shape;414;p46"/>
          <p:cNvSpPr/>
          <p:nvPr/>
        </p:nvSpPr>
        <p:spPr>
          <a:xfrm>
            <a:off x="3692156" y="930484"/>
            <a:ext cx="53349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Вклад в проект: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 для разделов </a:t>
            </a:r>
            <a:r>
              <a:rPr lang="ru" sz="1000">
                <a:solidFill>
                  <a:schemeClr val="dk1"/>
                </a:solidFill>
              </a:rPr>
              <a:t>“О компании”, “Блог”, “Как это работает”, “Otiwa для бизнеса” 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тестирование всех пунктов общего чек-листа и нескольких разделов тест-кейсов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логики работы раздела </a:t>
            </a:r>
            <a:r>
              <a:rPr lang="ru" sz="1000">
                <a:solidFill>
                  <a:schemeClr val="dk1"/>
                </a:solidFill>
              </a:rPr>
              <a:t>“О компании”, “Блог”, “Как это работает”, “Otiwa для бизнеса” 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найденных баг-репортов различных приоритетов, в частности: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</a:t>
            </a:r>
            <a:r>
              <a:rPr lang="ru" sz="1000">
                <a:solidFill>
                  <a:schemeClr val="dk1"/>
                </a:solidFill>
              </a:rPr>
              <a:t> фильтре на странице "Найти заказ и ответить" при выборе чек-бокса “Просмотренные” показываются не просмотренные карточки товаров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 странице "Найти заказ и ответить" в поле поиска возможно ввести болше 100 символов, ввод не ограничен физически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При смене ориентации на альбомную, матрица товаров в блоке "Актуальные заказы" не принимает вид десктопной версии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При скролле страницы до футера кнопка меню "+" (создать заказ) перекрывает футер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Текст в разделе "Наши преимущества" на странице "О компании" не соответствует макету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 странице Рагистрация в Otiwa в поле Повторите пароль показываются два одинаковых сообщения об ошибке при вводе 3 символов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4049391" y="3606930"/>
            <a:ext cx="503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6"/>
          <p:cNvSpPr/>
          <p:nvPr/>
        </p:nvSpPr>
        <p:spPr>
          <a:xfrm>
            <a:off x="293203" y="2394266"/>
            <a:ext cx="27531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Выполненные задачи: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актуализация баг-репортов, найденных предыдущей командой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чек-лист: 115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баг-репортов: 10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разделов “О компании”, “Блог”, “Как это работает”, “Otiwa для бизнеса” </a:t>
            </a:r>
            <a:endParaRPr b="1" sz="10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</a:endParaRPr>
          </a:p>
        </p:txBody>
      </p:sp>
      <p:sp>
        <p:nvSpPr>
          <p:cNvPr id="417" name="Google Shape;417;p46"/>
          <p:cNvSpPr/>
          <p:nvPr/>
        </p:nvSpPr>
        <p:spPr>
          <a:xfrm>
            <a:off x="508384" y="2239289"/>
            <a:ext cx="392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6"/>
          <p:cNvSpPr/>
          <p:nvPr/>
        </p:nvSpPr>
        <p:spPr>
          <a:xfrm>
            <a:off x="4693043" y="406928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19" name="Google Shape;41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27" y="19620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6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21" name="Google Shape;421;p46"/>
          <p:cNvSpPr txBox="1"/>
          <p:nvPr/>
        </p:nvSpPr>
        <p:spPr>
          <a:xfrm>
            <a:off x="7755354" y="4874099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/>
          <p:nvPr/>
        </p:nvSpPr>
        <p:spPr>
          <a:xfrm>
            <a:off x="7230439" y="390486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7"/>
          <p:cNvSpPr/>
          <p:nvPr/>
        </p:nvSpPr>
        <p:spPr>
          <a:xfrm>
            <a:off x="293203" y="330844"/>
            <a:ext cx="3088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lang="ru" sz="23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Екатерина Газитова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7"/>
          <p:cNvSpPr/>
          <p:nvPr/>
        </p:nvSpPr>
        <p:spPr>
          <a:xfrm>
            <a:off x="293203" y="930492"/>
            <a:ext cx="2065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Используемое окружение: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Honor 70 Android 14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Font typeface="Nobile"/>
              <a:buNone/>
            </a:pPr>
            <a:r>
              <a:rPr lang="ru" sz="1000">
                <a:solidFill>
                  <a:schemeClr val="dk1"/>
                </a:solidFill>
              </a:rPr>
              <a:t>Google Chrome </a:t>
            </a:r>
            <a:r>
              <a:rPr lang="ru" sz="1000">
                <a:solidFill>
                  <a:schemeClr val="dk1"/>
                </a:solidFill>
              </a:rPr>
              <a:t>138.0.7204.45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430" name="Google Shape;430;p47"/>
          <p:cNvSpPr/>
          <p:nvPr/>
        </p:nvSpPr>
        <p:spPr>
          <a:xfrm>
            <a:off x="3692156" y="930484"/>
            <a:ext cx="53349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Вклад в проект: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 для раздела “Найти заказ и ответить”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 раздела “</a:t>
            </a:r>
            <a:r>
              <a:rPr lang="ru" sz="1000">
                <a:solidFill>
                  <a:schemeClr val="dk1"/>
                </a:solidFill>
              </a:rPr>
              <a:t>Найти заказ и ответить</a:t>
            </a:r>
            <a:r>
              <a:rPr lang="ru" sz="1000">
                <a:solidFill>
                  <a:schemeClr val="dk1"/>
                </a:solidFill>
              </a:rPr>
              <a:t>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тестирование всех пунктов общего чек-листа и нескольких разделов тест-кейсов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общей таблицы чек-листа 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логики работы раздела “</a:t>
            </a:r>
            <a:r>
              <a:rPr lang="ru" sz="1000">
                <a:solidFill>
                  <a:schemeClr val="dk1"/>
                </a:solidFill>
              </a:rPr>
              <a:t>Найти заказ и ответить</a:t>
            </a:r>
            <a:r>
              <a:rPr lang="ru" sz="1000">
                <a:solidFill>
                  <a:schemeClr val="dk1"/>
                </a:solidFill>
              </a:rPr>
              <a:t>”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найденных баг-репортов различных приоритетов, в частности: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Выявлено, что в блоке "Мое предложение" отсутствует кнопка "Отозвать мое предложение"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</a:t>
            </a:r>
            <a:r>
              <a:rPr lang="ru" sz="1000">
                <a:solidFill>
                  <a:schemeClr val="dk1"/>
                </a:solidFill>
              </a:rPr>
              <a:t>ыявлены проблем адаптивности, а также специфического поведения в мобильном браузере</a:t>
            </a:r>
            <a:endParaRPr sz="1000">
              <a:solidFill>
                <a:schemeClr val="dk1"/>
              </a:solidFill>
            </a:endParaRPr>
          </a:p>
          <a:p>
            <a:pPr indent="-203200" lvl="0" marL="787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Выявлена ошибка в сообщение в ответе на заказ при попытке повторного о</a:t>
            </a:r>
            <a:r>
              <a:rPr lang="ru" sz="1000">
                <a:solidFill>
                  <a:schemeClr val="dk1"/>
                </a:solidFill>
              </a:rPr>
              <a:t>твета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sp>
        <p:nvSpPr>
          <p:cNvPr id="431" name="Google Shape;431;p47"/>
          <p:cNvSpPr/>
          <p:nvPr/>
        </p:nvSpPr>
        <p:spPr>
          <a:xfrm>
            <a:off x="293203" y="2394266"/>
            <a:ext cx="27531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lang="ru" sz="1200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Выполненные задачи:</a:t>
            </a:r>
            <a:endParaRPr b="1" sz="1200">
              <a:solidFill>
                <a:srgbClr val="3B454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проверок в чек-лист: 107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написание тест-кейсов: 168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оформление баг-репортов: 4</a:t>
            </a:r>
            <a:endParaRPr sz="1000">
              <a:solidFill>
                <a:schemeClr val="dk1"/>
              </a:solidFill>
            </a:endParaRPr>
          </a:p>
          <a:p>
            <a:pPr indent="-21590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</a:rPr>
              <a:t>создание mindmap одного из разделов </a:t>
            </a:r>
            <a:endParaRPr b="1" sz="10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b="1" sz="1200">
              <a:solidFill>
                <a:srgbClr val="3B4540"/>
              </a:solidFill>
            </a:endParaRPr>
          </a:p>
        </p:txBody>
      </p:sp>
      <p:sp>
        <p:nvSpPr>
          <p:cNvPr id="432" name="Google Shape;432;p47"/>
          <p:cNvSpPr/>
          <p:nvPr/>
        </p:nvSpPr>
        <p:spPr>
          <a:xfrm>
            <a:off x="508384" y="2239289"/>
            <a:ext cx="3928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7"/>
          <p:cNvSpPr/>
          <p:nvPr/>
        </p:nvSpPr>
        <p:spPr>
          <a:xfrm>
            <a:off x="4693043" y="4069288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4" name="Google Shape;43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3627" y="19620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7"/>
          <p:cNvSpPr txBox="1"/>
          <p:nvPr/>
        </p:nvSpPr>
        <p:spPr>
          <a:xfrm>
            <a:off x="7755304" y="4874099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/>
          <p:nvPr/>
        </p:nvSpPr>
        <p:spPr>
          <a:xfrm>
            <a:off x="194385" y="71005"/>
            <a:ext cx="5509200" cy="330600"/>
          </a:xfrm>
          <a:prstGeom prst="roundRect">
            <a:avLst>
              <a:gd fmla="val 40005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8"/>
          <p:cNvSpPr/>
          <p:nvPr/>
        </p:nvSpPr>
        <p:spPr>
          <a:xfrm>
            <a:off x="8088911" y="170296"/>
            <a:ext cx="1055100" cy="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ru" sz="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8"/>
          <p:cNvSpPr/>
          <p:nvPr/>
        </p:nvSpPr>
        <p:spPr>
          <a:xfrm>
            <a:off x="543596" y="77286"/>
            <a:ext cx="58677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" sz="17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Результаты проделанной работы нашей команды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2091" y="-79233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8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305675" y="625275"/>
            <a:ext cx="8110800" cy="4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Наша супер-команда провела функциональное, UI, usability тестирование на мобильных устройствах, улучшила тестовую документацию, которая может быть использована в последующих раундах тестирования, также выявила немало ошибок.</a:t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Создала и актуализировала Mindmap, которая помогает всей команде (включая новых разработчиков и менеджеров) понимать, как должен работать сайт. Это снижает риски ошибок из-за недопонимания.</a:t>
            </a:r>
            <a:br>
              <a:rPr b="1" i="0" lang="ru" sz="900" u="none" cap="none" strike="noStrike">
                <a:solidFill>
                  <a:srgbClr val="3B4540"/>
                </a:solidFill>
              </a:rPr>
            </a:br>
            <a:endParaRPr b="1" i="0" sz="900" u="none" cap="none" strike="noStrike">
              <a:solidFill>
                <a:srgbClr val="3B4540"/>
              </a:solidFill>
            </a:endParaRPr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Разработала полный чек-лист, который позволит в будущем проводить регрессионное тестирование на 30% быстрее и эффективнее.</a:t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Написала тест-кейсы, включающие в себя сложные сценарии и проверки полей ввода с использованием техники кэ и гз,  с последующим тестированием всех пунктов.</a:t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Нашла и оформила  баг–репорты различных приоритетов.</a:t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Провела функциональное тестирование и проверку верстки мобильной версии сайта в разделах: Главная страница, Header, Footer, О компании, Блог, Otiwa для бизнеса, Как это работает, Регистрация пользователя, Авторизация, Создание заказа, Найти заказ и ответить, Мои заказы, Ответы на мой и чужой заказ, Чаты, Профиль (+ Добавить компанию).</a:t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Зафиксировала проблемы адаптивности верстки на различных устройствах и разрешениях, включая мобильные и десктопные версии.</a:t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Провела комплексное тестирование фильтров, переключателей и элементов интерфейса на корректность работы и соответствие бизнес-логике.</a:t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B4540"/>
              </a:solidFill>
            </a:endParaRPr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lang="ru" sz="900">
                <a:solidFill>
                  <a:srgbClr val="3B4540"/>
                </a:solidFill>
              </a:rPr>
              <a:t>П</a:t>
            </a:r>
            <a:r>
              <a:rPr b="1" lang="ru" sz="900">
                <a:solidFill>
                  <a:srgbClr val="3B4540"/>
                </a:solidFill>
              </a:rPr>
              <a:t>олностью покрыла методы API-тестами, включая как позитивные, так и негативные сценарии</a:t>
            </a:r>
            <a:endParaRPr b="1" sz="9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Провела полный ретест всех исправлений от предыдущей команды, что гарантирует стабильность уже внедренных изменений.</a:t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-215900" lvl="0" marL="215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Собрала рекомендации для последующих проверок</a:t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4054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8"/>
          <p:cNvSpPr txBox="1"/>
          <p:nvPr/>
        </p:nvSpPr>
        <p:spPr>
          <a:xfrm>
            <a:off x="7755354" y="4874099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/>
          <p:nvPr/>
        </p:nvSpPr>
        <p:spPr>
          <a:xfrm>
            <a:off x="4675077" y="87805"/>
            <a:ext cx="3774600" cy="361500"/>
          </a:xfrm>
          <a:prstGeom prst="roundRect">
            <a:avLst>
              <a:gd fmla="val 40005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9"/>
          <p:cNvSpPr/>
          <p:nvPr/>
        </p:nvSpPr>
        <p:spPr>
          <a:xfrm>
            <a:off x="3229629" y="185455"/>
            <a:ext cx="1329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9"/>
          <p:cNvSpPr/>
          <p:nvPr/>
        </p:nvSpPr>
        <p:spPr>
          <a:xfrm>
            <a:off x="5729642" y="48022"/>
            <a:ext cx="1954402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ru" sz="21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Рекомендации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6" name="Google Shape;45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0244" y="772661"/>
            <a:ext cx="531625" cy="85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7" name="Google Shape;45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0244" y="1629134"/>
            <a:ext cx="531625" cy="952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8" name="Google Shape;45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0244" y="2649935"/>
            <a:ext cx="531625" cy="952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0244" y="3645009"/>
            <a:ext cx="531625" cy="9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52809" y="-19855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9"/>
          <p:cNvSpPr txBox="1"/>
          <p:nvPr/>
        </p:nvSpPr>
        <p:spPr>
          <a:xfrm>
            <a:off x="7755354" y="487421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62" name="Google Shape;462;p49"/>
          <p:cNvSpPr/>
          <p:nvPr/>
        </p:nvSpPr>
        <p:spPr>
          <a:xfrm>
            <a:off x="3262982" y="928736"/>
            <a:ext cx="5714503" cy="301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Устранить ошибки с приоритетом: блокирующий, критический и высокий (остальные по согласованию с ПО)</a:t>
            </a:r>
            <a:endParaRPr b="1" sz="1500">
              <a:solidFill>
                <a:srgbClr val="3B4540"/>
              </a:solidFill>
            </a:endParaRPr>
          </a:p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05449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45720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3" name="Google Shape;463;p49"/>
          <p:cNvSpPr txBox="1"/>
          <p:nvPr/>
        </p:nvSpPr>
        <p:spPr>
          <a:xfrm>
            <a:off x="3262982" y="561699"/>
            <a:ext cx="45855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rgbClr val="000000"/>
                </a:solidFill>
              </a:rPr>
              <a:t>1. Немедленные действия (Исправление багов)</a:t>
            </a:r>
            <a:endParaRPr/>
          </a:p>
        </p:txBody>
      </p:sp>
      <p:sp>
        <p:nvSpPr>
          <p:cNvPr id="464" name="Google Shape;464;p49"/>
          <p:cNvSpPr txBox="1"/>
          <p:nvPr/>
        </p:nvSpPr>
        <p:spPr>
          <a:xfrm>
            <a:off x="3271104" y="1332089"/>
            <a:ext cx="57071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rgbClr val="000000"/>
                </a:solidFill>
              </a:rPr>
              <a:t>2. Краткосрочные улучшения (Оптимизация и процессы)</a:t>
            </a:r>
            <a:endParaRPr/>
          </a:p>
        </p:txBody>
      </p:sp>
      <p:sp>
        <p:nvSpPr>
          <p:cNvPr id="465" name="Google Shape;465;p49"/>
          <p:cNvSpPr/>
          <p:nvPr/>
        </p:nvSpPr>
        <p:spPr>
          <a:xfrm>
            <a:off x="3262982" y="1672060"/>
            <a:ext cx="5762209" cy="2080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Оптимизировать адаптивный дизайн</a:t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Реализовать обновление списка заказов без полной перезагрузки страницы</a:t>
            </a:r>
            <a:endParaRPr b="1" sz="1500">
              <a:solidFill>
                <a:srgbClr val="3B4540"/>
              </a:solidFill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Проводить smoke тестирование после каждого деплоя новой версии</a:t>
            </a:r>
            <a:endParaRPr b="1" sz="1500">
              <a:solidFill>
                <a:srgbClr val="3B4540"/>
              </a:solidFill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Оформить все обсуждения и ответы на вопросы (а также последние изменения в логике) в виде текстовых требований</a:t>
            </a:r>
            <a:endParaRPr b="1" sz="1500">
              <a:solidFill>
                <a:srgbClr val="3B4540"/>
              </a:solidFill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Поддерживать требования в актуальном состоянии, следить за изменениями и обновлениями, чтобы они соответствовали текущим условиям</a:t>
            </a:r>
            <a:endParaRPr b="1" sz="1500">
              <a:solidFill>
                <a:srgbClr val="3B4540"/>
              </a:solidFill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Быть на связи с командой тестирования при внесений изменений в функционал</a:t>
            </a:r>
            <a:endParaRPr b="1" sz="1500">
              <a:solidFill>
                <a:srgbClr val="3B4540"/>
              </a:solidFill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Перед релизом сделать код фриз и провести полное регрессионное тестирование, при условии что команда тестирования должна перед этим актуализировать чек-лист и тест-кейсы в соответствии с новыми требованиями</a:t>
            </a:r>
            <a:endParaRPr b="1" sz="1500">
              <a:solidFill>
                <a:srgbClr val="3B4540"/>
              </a:solidFill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t/>
            </a:r>
            <a:endParaRPr b="0" i="0" sz="800" u="none" cap="none" strike="noStrike">
              <a:solidFill>
                <a:srgbClr val="405449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t/>
            </a:r>
            <a:endParaRPr b="0" i="0" sz="800" u="none" cap="none" strike="noStrike">
              <a:solidFill>
                <a:srgbClr val="405449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t/>
            </a:r>
            <a:endParaRPr b="0" i="0" sz="800" u="none" cap="none" strike="noStrike">
              <a:solidFill>
                <a:srgbClr val="405449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t/>
            </a:r>
            <a:endParaRPr b="0" i="0" sz="800" u="none" cap="none" strike="noStrike">
              <a:solidFill>
                <a:srgbClr val="405449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t/>
            </a:r>
            <a:endParaRPr b="0" i="0" sz="800" u="none" cap="none" strike="noStrike">
              <a:solidFill>
                <a:srgbClr val="405449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t/>
            </a:r>
            <a:endParaRPr b="0" i="0" sz="800" u="none" cap="none" strike="noStrike">
              <a:solidFill>
                <a:srgbClr val="405449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t/>
            </a:r>
            <a:endParaRPr b="0" i="0" sz="800" u="none" cap="none" strike="noStrike">
              <a:solidFill>
                <a:srgbClr val="405449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405449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>
            <a:off x="3309929" y="3855477"/>
            <a:ext cx="57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rgbClr val="000000"/>
                </a:solidFill>
              </a:rPr>
              <a:t>3. Долгосрочная стратегия (Развитие и автоматизация)</a:t>
            </a:r>
            <a:endParaRPr/>
          </a:p>
        </p:txBody>
      </p:sp>
      <p:sp>
        <p:nvSpPr>
          <p:cNvPr id="467" name="Google Shape;467;p49"/>
          <p:cNvSpPr/>
          <p:nvPr/>
        </p:nvSpPr>
        <p:spPr>
          <a:xfrm>
            <a:off x="3262982" y="4194278"/>
            <a:ext cx="5678565" cy="745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Создать разные тестовые энвайронменты для ежедневной работы и тестирования релиз-кандидатов</a:t>
            </a:r>
            <a:endParaRPr b="1" i="0" sz="900" u="none" cap="none" strike="noStrike">
              <a:solidFill>
                <a:srgbClr val="3B4540"/>
              </a:solidFill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900"/>
              <a:buChar char="•"/>
            </a:pPr>
            <a:r>
              <a:rPr b="1" i="0" lang="ru" sz="900" u="none" cap="none" strike="noStrike">
                <a:solidFill>
                  <a:srgbClr val="3B4540"/>
                </a:solidFill>
              </a:rPr>
              <a:t>Внедрить автоматизированное тестирование в регресс (только после стабилизации проекта)</a:t>
            </a:r>
            <a:endParaRPr b="1" sz="1500">
              <a:solidFill>
                <a:srgbClr val="3B4540"/>
              </a:solidFill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t/>
            </a:r>
            <a:endParaRPr b="0" i="0" sz="800" u="none" cap="none" strike="noStrike">
              <a:solidFill>
                <a:srgbClr val="405449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800"/>
              <a:buFont typeface="Nobile"/>
              <a:buNone/>
            </a:pPr>
            <a:r>
              <a:t/>
            </a:r>
            <a:endParaRPr b="0" i="0" sz="800" u="none" cap="none" strike="noStrike">
              <a:solidFill>
                <a:srgbClr val="405449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68" name="Google Shape;468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-10446"/>
            <a:ext cx="27021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9"/>
          <p:cNvSpPr txBox="1"/>
          <p:nvPr/>
        </p:nvSpPr>
        <p:spPr>
          <a:xfrm>
            <a:off x="7755354" y="487421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/>
          <p:nvPr/>
        </p:nvSpPr>
        <p:spPr>
          <a:xfrm>
            <a:off x="2404516" y="2210406"/>
            <a:ext cx="3470063" cy="978188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600"/>
              <a:buFont typeface="Fraunces ExtraBold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188" y="433641"/>
            <a:ext cx="3116313" cy="436364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0"/>
          <p:cNvSpPr txBox="1"/>
          <p:nvPr/>
        </p:nvSpPr>
        <p:spPr>
          <a:xfrm>
            <a:off x="7755354" y="487421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78" name="Google Shape;478;p50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79" name="Google Shape;479;p50"/>
          <p:cNvSpPr txBox="1"/>
          <p:nvPr/>
        </p:nvSpPr>
        <p:spPr>
          <a:xfrm>
            <a:off x="7755354" y="4874162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/>
          <p:nvPr/>
        </p:nvSpPr>
        <p:spPr>
          <a:xfrm>
            <a:off x="496119" y="778669"/>
            <a:ext cx="3189759" cy="398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500"/>
              <a:buFont typeface="Fraunces ExtraBold"/>
              <a:buNone/>
            </a:pPr>
            <a:r>
              <a:rPr b="1" i="0" lang="ru" sz="2500" u="none" cap="none" strike="noStrike">
                <a:latin typeface="Lalezar"/>
                <a:ea typeface="Lalezar"/>
                <a:cs typeface="Lalezar"/>
                <a:sym typeface="Lalezar"/>
              </a:rPr>
              <a:t>ЗАДАЧИ</a:t>
            </a:r>
            <a:endParaRPr b="0" i="0" sz="2500" u="none" cap="none" strike="noStrike"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25" name="Google Shape;125;p26"/>
          <p:cNvSpPr/>
          <p:nvPr/>
        </p:nvSpPr>
        <p:spPr>
          <a:xfrm>
            <a:off x="496118" y="1368698"/>
            <a:ext cx="4809659" cy="735062"/>
          </a:xfrm>
          <a:prstGeom prst="roundRect">
            <a:avLst>
              <a:gd fmla="val 15622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00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623664" y="1496244"/>
            <a:ext cx="2095649" cy="199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Fraunces ExtraBold"/>
              <a:buNone/>
            </a:pPr>
            <a:r>
              <a:rPr b="1" i="0" lang="ru" sz="1300" u="none" cap="none" strike="noStrike">
                <a:solidFill>
                  <a:srgbClr val="00000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Проверка бизнес-логики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6"/>
          <p:cNvSpPr/>
          <p:nvPr/>
        </p:nvSpPr>
        <p:spPr>
          <a:xfrm>
            <a:off x="623664" y="1772022"/>
            <a:ext cx="4467671" cy="20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bile"/>
              <a:buNone/>
            </a:pPr>
            <a:r>
              <a:rPr b="0" i="0" lang="ru" sz="10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Все основные функции приложения.</a:t>
            </a:r>
            <a:endParaRPr b="0" i="0" sz="10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496119" y="2231306"/>
            <a:ext cx="4809659" cy="735062"/>
          </a:xfrm>
          <a:prstGeom prst="roundRect">
            <a:avLst>
              <a:gd fmla="val 15622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623664" y="2358851"/>
            <a:ext cx="1594843" cy="199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300"/>
              <a:buFont typeface="Fraunces ExtraBold"/>
              <a:buNone/>
            </a:pPr>
            <a:r>
              <a:rPr b="1" i="0" lang="ru" sz="1300" u="none" cap="none" strike="noStrike">
                <a:latin typeface="Fraunces ExtraBold"/>
                <a:ea typeface="Fraunces ExtraBold"/>
                <a:cs typeface="Fraunces ExtraBold"/>
                <a:sym typeface="Fraunces ExtraBold"/>
              </a:rPr>
              <a:t>Выявление багов</a:t>
            </a:r>
            <a:endParaRPr b="0" i="0" sz="13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623664" y="2634630"/>
            <a:ext cx="4467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bile"/>
              <a:buNone/>
            </a:pPr>
            <a:r>
              <a:rPr b="0" i="0" lang="ru" sz="10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Ошибки на разных устройствах и в разных браузерах.</a:t>
            </a:r>
            <a:endParaRPr b="0" i="0" sz="10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496119" y="3093914"/>
            <a:ext cx="4809659" cy="735062"/>
          </a:xfrm>
          <a:prstGeom prst="roundRect">
            <a:avLst>
              <a:gd fmla="val 15622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6"/>
          <p:cNvSpPr/>
          <p:nvPr/>
        </p:nvSpPr>
        <p:spPr>
          <a:xfrm>
            <a:off x="623678" y="3221453"/>
            <a:ext cx="4738545" cy="1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300"/>
              <a:buFont typeface="Fraunces ExtraBold"/>
              <a:buNone/>
            </a:pPr>
            <a:r>
              <a:rPr b="1" i="0" lang="ru" sz="1300" u="none" cap="none" strike="noStrike">
                <a:latin typeface="Fraunces ExtraBold"/>
                <a:ea typeface="Fraunces ExtraBold"/>
                <a:cs typeface="Fraunces ExtraBold"/>
                <a:sym typeface="Fraunces ExtraBold"/>
              </a:rPr>
              <a:t>Оценка удобства использования на мобильных устройствах</a:t>
            </a:r>
            <a:endParaRPr b="0" i="0" sz="13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6"/>
          <p:cNvSpPr/>
          <p:nvPr/>
        </p:nvSpPr>
        <p:spPr>
          <a:xfrm>
            <a:off x="623675" y="3497250"/>
            <a:ext cx="4559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bile"/>
              <a:buNone/>
            </a:pPr>
            <a:r>
              <a:rPr b="0" i="0" lang="ru" sz="10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Интерфейс UI/UX - соответствие макетам  и оптимальность использования.</a:t>
            </a:r>
            <a:r>
              <a:rPr b="0" i="0" lang="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r>
              <a:rPr b="0" i="0" lang="ru" sz="1000" u="none" cap="none" strike="noStrike">
                <a:solidFill>
                  <a:schemeClr val="lt1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496119" y="3956521"/>
            <a:ext cx="4809658" cy="735062"/>
          </a:xfrm>
          <a:prstGeom prst="roundRect">
            <a:avLst>
              <a:gd fmla="val 15622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623664" y="4084067"/>
            <a:ext cx="1701403" cy="199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300"/>
              <a:buFont typeface="Fraunces ExtraBold"/>
              <a:buNone/>
            </a:pPr>
            <a:r>
              <a:rPr b="1" i="0" lang="ru" sz="1300" u="none" cap="none" strike="noStrike">
                <a:latin typeface="Fraunces ExtraBold"/>
                <a:ea typeface="Fraunces ExtraBold"/>
                <a:cs typeface="Fraunces ExtraBold"/>
                <a:sym typeface="Fraunces ExtraBold"/>
              </a:rPr>
              <a:t>Сбор рекомендаций</a:t>
            </a:r>
            <a:endParaRPr b="0" i="0" sz="13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623664" y="4359846"/>
            <a:ext cx="4467671" cy="204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bile"/>
              <a:buNone/>
            </a:pPr>
            <a:r>
              <a:rPr b="0" i="0" lang="ru" sz="1000" u="none" cap="none" strike="noStrike">
                <a:solidFill>
                  <a:srgbClr val="3B4540"/>
                </a:solidFill>
                <a:latin typeface="Nobile"/>
                <a:ea typeface="Nobile"/>
                <a:cs typeface="Nobile"/>
                <a:sym typeface="Nobile"/>
              </a:rPr>
              <a:t>У</a:t>
            </a:r>
            <a:r>
              <a:rPr b="0" i="0" lang="ru" sz="10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лучшения для дальнейшего развития.</a:t>
            </a:r>
            <a:endParaRPr b="0" i="0" sz="10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650" y="0"/>
            <a:ext cx="3517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7755354" y="487421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1804250" y="385149"/>
            <a:ext cx="13104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" sz="13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300" u="none" cap="none" strike="noStrike">
              <a:solidFill>
                <a:srgbClr val="000000"/>
              </a:solidFill>
              <a:latin typeface="Fraunces ExtraBold"/>
              <a:ea typeface="Fraunces ExtraBold"/>
              <a:cs typeface="Fraunces ExtraBold"/>
              <a:sym typeface="Fraunces ExtraBold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877"/>
            <a:ext cx="496124" cy="49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/>
          <p:nvPr/>
        </p:nvSpPr>
        <p:spPr>
          <a:xfrm>
            <a:off x="534941" y="194796"/>
            <a:ext cx="14979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200"/>
              <a:buFont typeface="Fraunces ExtraBold"/>
              <a:buNone/>
            </a:pPr>
            <a:r>
              <a:rPr b="1" i="0" lang="ru" sz="12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4230589" y="37374"/>
            <a:ext cx="4728187" cy="37443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300"/>
              <a:buFont typeface="Fraunces ExtraBold"/>
              <a:buNone/>
            </a:pPr>
            <a:r>
              <a:rPr b="1" i="0" lang="ru" sz="23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МАСШТАБ ТЕСТИРОВАНИЯ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4230639" y="523636"/>
            <a:ext cx="2221688" cy="291750"/>
          </a:xfrm>
          <a:prstGeom prst="roundRect">
            <a:avLst>
              <a:gd fmla="val 40005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raunces ExtraBold"/>
              <a:buNone/>
            </a:pPr>
            <a:r>
              <a:rPr b="1" i="0" lang="ru" sz="12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Объекты тестирования</a:t>
            </a:r>
            <a:endParaRPr b="0" i="0" sz="1100" u="none" cap="none" strike="noStrike">
              <a:solidFill>
                <a:srgbClr val="3B45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6280645" y="857281"/>
            <a:ext cx="1847625" cy="187313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raunces ExtraBold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4311789" y="848254"/>
            <a:ext cx="43386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Основные страницы: главная, список заказов, заказы пользователя, ответы пользователя, предложения, чаты, карточка товара, раздел форма обратной связи.</a:t>
            </a:r>
            <a:endParaRPr i="0" sz="900" u="none" cap="none" strike="noStrike">
              <a:solidFill>
                <a:schemeClr val="dk1"/>
              </a:solidFill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4311839" y="1451468"/>
            <a:ext cx="43386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Функциональные модули: поиск, фильтрация, профиль, оформление заказа, редактирование заказа, регистрация/вход.</a:t>
            </a:r>
            <a:endParaRPr i="0" sz="900" u="none" cap="none" strike="noStrike">
              <a:solidFill>
                <a:schemeClr val="dk1"/>
              </a:solidFill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4230631" y="1902088"/>
            <a:ext cx="2221800" cy="284400"/>
          </a:xfrm>
          <a:prstGeom prst="roundRect">
            <a:avLst>
              <a:gd fmla="val 40005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311848" y="1950685"/>
            <a:ext cx="16062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raunces ExtraBold"/>
              <a:buNone/>
            </a:pPr>
            <a:r>
              <a:rPr b="1" i="0" lang="ru" sz="12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Среда тестирования</a:t>
            </a:r>
            <a:endParaRPr b="0" i="0" sz="1200" u="none" cap="none" strike="noStrike">
              <a:solidFill>
                <a:srgbClr val="3B45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4311848" y="2237357"/>
            <a:ext cx="43386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Web-Mobile: IpadOs, iOS, Android</a:t>
            </a:r>
            <a:endParaRPr i="0" sz="900" u="none" cap="none" strike="noStrike">
              <a:solidFill>
                <a:schemeClr val="dk1"/>
              </a:solidFill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4311848" y="2470942"/>
            <a:ext cx="43386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Браузеры: Chrome, Яндекс-Браузер, Safari, Firefox, Opera</a:t>
            </a:r>
            <a:endParaRPr i="0" sz="900" u="none" cap="none" strike="noStrike">
              <a:solidFill>
                <a:schemeClr val="dk1"/>
              </a:solidFill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4230577" y="2800438"/>
            <a:ext cx="2221800" cy="300300"/>
          </a:xfrm>
          <a:prstGeom prst="roundRect">
            <a:avLst>
              <a:gd fmla="val 40005" name="adj"/>
            </a:avLst>
          </a:prstGeom>
          <a:solidFill>
            <a:srgbClr val="33FF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4336445" y="2856989"/>
            <a:ext cx="15570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raunces ExtraBold"/>
              <a:buNone/>
            </a:pPr>
            <a:r>
              <a:rPr b="1" i="0" lang="ru" sz="12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Типы тестирования</a:t>
            </a:r>
            <a:endParaRPr b="0" i="0" sz="1200" u="none" cap="none" strike="noStrike">
              <a:solidFill>
                <a:srgbClr val="3B45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4311850" y="3238550"/>
            <a:ext cx="4338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Функциональное тестирование, в том числе проверка форм и валидаций, тестирование UI и адаптивности на различных устройствах</a:t>
            </a:r>
            <a:endParaRPr i="0" sz="900" u="none" cap="none" strike="noStrike">
              <a:solidFill>
                <a:srgbClr val="405449"/>
              </a:solidFill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Кроссбраузерное тестирование</a:t>
            </a:r>
            <a:endParaRPr i="0" sz="900" u="none" cap="none" strike="noStrike">
              <a:solidFill>
                <a:srgbClr val="405449"/>
              </a:solidFill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Usability тестирование</a:t>
            </a:r>
            <a:endParaRPr i="0" sz="900" u="none" cap="none" strike="noStrike">
              <a:solidFill>
                <a:srgbClr val="405449"/>
              </a:solidFill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Регрессионное тестирование</a:t>
            </a:r>
            <a:endParaRPr i="0" sz="900" u="none" cap="none" strike="noStrike">
              <a:solidFill>
                <a:srgbClr val="405449"/>
              </a:solidFill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Интеграционное тестирование</a:t>
            </a:r>
            <a:endParaRPr i="0" sz="900" u="none" cap="none" strike="noStrike">
              <a:solidFill>
                <a:srgbClr val="405449"/>
              </a:solidFill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lang="ru" sz="900">
                <a:solidFill>
                  <a:srgbClr val="405449"/>
                </a:solidFill>
              </a:rPr>
              <a:t>Тестирование API</a:t>
            </a:r>
            <a:endParaRPr sz="900">
              <a:solidFill>
                <a:srgbClr val="405449"/>
              </a:solidFill>
            </a:endParaRPr>
          </a:p>
        </p:txBody>
      </p:sp>
      <p:pic>
        <p:nvPicPr>
          <p:cNvPr descr="preencoded.png"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0"/>
            <a:ext cx="576820" cy="57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23289"/>
          <a:stretch/>
        </p:blipFill>
        <p:spPr>
          <a:xfrm>
            <a:off x="144359" y="1249969"/>
            <a:ext cx="3524250" cy="27582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61" name="Google Shape;161;p27"/>
          <p:cNvSpPr txBox="1"/>
          <p:nvPr/>
        </p:nvSpPr>
        <p:spPr>
          <a:xfrm>
            <a:off x="7755154" y="4874089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>
            <a:off x="496119" y="1118890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ru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496125" y="1432375"/>
            <a:ext cx="3692400" cy="1086900"/>
          </a:xfrm>
          <a:prstGeom prst="roundRect">
            <a:avLst>
              <a:gd fmla="val 16667" name="adj"/>
            </a:avLst>
          </a:prstGeom>
          <a:solidFill>
            <a:srgbClr val="33FF33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unces ExtraBold"/>
              <a:buNone/>
            </a:pPr>
            <a:r>
              <a:rPr b="1" i="0" lang="ru" sz="2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РЕЗУЛЬТАТЫ ТЕСТИРОВАНИЯ</a:t>
            </a:r>
            <a:endParaRPr b="0" i="0" sz="2800" u="none" cap="none" strike="noStrike">
              <a:solidFill>
                <a:srgbClr val="3B45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668994" y="2805126"/>
            <a:ext cx="1964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ru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Всего проверок: 1756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668994" y="3125617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100"/>
              <a:buFont typeface="Nobile"/>
              <a:buNone/>
            </a:pPr>
            <a:r>
              <a:rPr b="0" i="0" lang="ru" sz="1100" u="none" cap="none" strike="noStrike">
                <a:solidFill>
                  <a:srgbClr val="405449"/>
                </a:solidFill>
                <a:latin typeface="Arial"/>
                <a:ea typeface="Arial"/>
                <a:cs typeface="Arial"/>
                <a:sym typeface="Arial"/>
              </a:rPr>
              <a:t>Успешно пройдено:</a:t>
            </a:r>
            <a:r>
              <a:rPr b="0" i="0" lang="ru" sz="1100" u="none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 1476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1" name="Google Shape;1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41221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/>
          <p:nvPr/>
        </p:nvSpPr>
        <p:spPr>
          <a:xfrm>
            <a:off x="7628861" y="4671680"/>
            <a:ext cx="1515139" cy="4718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7755354" y="487421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descr="мимими&#10;" id="175" name="Google Shape;175;p28" title="Отношение общего числа проверок к успешным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950" y="941225"/>
            <a:ext cx="4561968" cy="282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/>
        </p:nvSpPr>
        <p:spPr>
          <a:xfrm>
            <a:off x="356175" y="1138175"/>
            <a:ext cx="3000000" cy="28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B4540"/>
                </a:solidFill>
                <a:latin typeface="Fraunces"/>
                <a:ea typeface="Fraunces"/>
                <a:cs typeface="Fraunces"/>
                <a:sym typeface="Fraunces"/>
              </a:rPr>
              <a:t>Найдено багов по приоритетам:</a:t>
            </a:r>
            <a:endParaRPr b="1">
              <a:solidFill>
                <a:srgbClr val="3B4540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100"/>
              <a:buChar char="●"/>
            </a:pPr>
            <a:r>
              <a:rPr lang="ru" sz="1100">
                <a:solidFill>
                  <a:srgbClr val="405449"/>
                </a:solidFill>
              </a:rPr>
              <a:t>Блокирующие: 3</a:t>
            </a:r>
            <a:endParaRPr sz="1100">
              <a:solidFill>
                <a:srgbClr val="40544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100"/>
              <a:buChar char="●"/>
            </a:pPr>
            <a:r>
              <a:rPr lang="ru" sz="1100">
                <a:solidFill>
                  <a:srgbClr val="405449"/>
                </a:solidFill>
              </a:rPr>
              <a:t>Критические: 23 </a:t>
            </a:r>
            <a:endParaRPr sz="1100">
              <a:solidFill>
                <a:srgbClr val="40544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100"/>
              <a:buChar char="●"/>
            </a:pPr>
            <a:r>
              <a:rPr lang="ru" sz="1100">
                <a:solidFill>
                  <a:srgbClr val="405449"/>
                </a:solidFill>
              </a:rPr>
              <a:t>Высокий приоритет: 104</a:t>
            </a:r>
            <a:br>
              <a:rPr lang="ru" sz="1100">
                <a:solidFill>
                  <a:srgbClr val="405449"/>
                </a:solidFill>
              </a:rPr>
            </a:br>
            <a:endParaRPr sz="1100">
              <a:solidFill>
                <a:srgbClr val="405449"/>
              </a:solidFill>
            </a:endParaRPr>
          </a:p>
          <a:p>
            <a:pPr indent="-2984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100"/>
              <a:buChar char="●"/>
            </a:pPr>
            <a:r>
              <a:rPr lang="ru" sz="1100">
                <a:solidFill>
                  <a:srgbClr val="405449"/>
                </a:solidFill>
              </a:rPr>
              <a:t>Средний</a:t>
            </a:r>
            <a:r>
              <a:rPr lang="ru" sz="1100">
                <a:solidFill>
                  <a:srgbClr val="405449"/>
                </a:solidFill>
              </a:rPr>
              <a:t> приоритет: 51</a:t>
            </a:r>
            <a:endParaRPr sz="1100">
              <a:solidFill>
                <a:srgbClr val="40544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100"/>
              <a:buChar char="●"/>
            </a:pPr>
            <a:r>
              <a:rPr lang="ru" sz="1100">
                <a:solidFill>
                  <a:srgbClr val="405449"/>
                </a:solidFill>
              </a:rPr>
              <a:t>Низкий приоритет: 71</a:t>
            </a:r>
            <a:endParaRPr sz="1100">
              <a:solidFill>
                <a:srgbClr val="40544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100"/>
              <a:buChar char="●"/>
            </a:pPr>
            <a:r>
              <a:rPr lang="ru" sz="1100">
                <a:solidFill>
                  <a:srgbClr val="405449"/>
                </a:solidFill>
              </a:rPr>
              <a:t>Незначительные : 28</a:t>
            </a:r>
            <a:endParaRPr sz="1100">
              <a:solidFill>
                <a:srgbClr val="405449"/>
              </a:solidFill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7755354" y="487047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pic>
        <p:nvPicPr>
          <p:cNvPr id="182" name="Google Shape;182;p29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175" y="1100200"/>
            <a:ext cx="5483026" cy="263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576825" y="195863"/>
            <a:ext cx="1269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ru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2628950" y="71325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800"/>
              <a:buFont typeface="Fraunces ExtraBold"/>
              <a:buNone/>
            </a:pPr>
            <a:r>
              <a:rPr b="1" i="0" lang="ru" sz="2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ОСНОВНЫЕ БАГИ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450056" y="1044462"/>
            <a:ext cx="7779544" cy="1012938"/>
          </a:xfrm>
          <a:prstGeom prst="roundRect">
            <a:avLst>
              <a:gd fmla="val 40005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808550" y="1044450"/>
            <a:ext cx="71568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bile"/>
              <a:buNone/>
            </a:pP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В поле “Ваш телефон” на форме “Ответить на заказ” маска только для Российских номеров (OTW-513)</a:t>
            </a:r>
            <a:endParaRPr b="1" i="0" sz="16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309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7755354" y="487421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525716" y="2290274"/>
            <a:ext cx="7156735" cy="39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bile"/>
              <a:buNone/>
            </a:pP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Последствия:</a:t>
            </a:r>
            <a:endParaRPr b="1" i="0" sz="16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676944" y="2720179"/>
            <a:ext cx="8009856" cy="123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Потеря клиентов из других стран : </a:t>
            </a:r>
            <a:r>
              <a:rPr lang="ru" sz="900">
                <a:solidFill>
                  <a:srgbClr val="405449"/>
                </a:solidFill>
              </a:rPr>
              <a:t>е</a:t>
            </a:r>
            <a:r>
              <a:rPr i="0" lang="ru" sz="900" u="none" cap="none" strike="noStrike">
                <a:solidFill>
                  <a:srgbClr val="405449"/>
                </a:solidFill>
              </a:rPr>
              <a:t>сли пользователи из других стран не могут ввести свои номера телефонов, это может привести к тому, что они не смогут оставить свою заявку или сделать покупку. Это ограничивает вашу аудиторию.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Негативный пользовательский опыт:  </a:t>
            </a:r>
            <a:r>
              <a:rPr lang="ru" sz="900">
                <a:solidFill>
                  <a:srgbClr val="405449"/>
                </a:solidFill>
              </a:rPr>
              <a:t>п</a:t>
            </a:r>
            <a:r>
              <a:rPr i="0" lang="ru" sz="900" u="none" cap="none" strike="noStrike">
                <a:solidFill>
                  <a:srgbClr val="405449"/>
                </a:solidFill>
              </a:rPr>
              <a:t>ользователи, сталкивающиеся с ограничениями при заполнении формы, могут испытывать недовольство, что негативно сказаться на их восприятии вашего сервиса или компании.</a:t>
            </a:r>
            <a:endParaRPr i="0" sz="900" u="none" cap="none" strike="noStrike">
              <a:solidFill>
                <a:srgbClr val="405449"/>
              </a:solidFill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Отсутствие международной поддержки: </a:t>
            </a:r>
            <a:r>
              <a:rPr lang="ru" sz="900">
                <a:solidFill>
                  <a:srgbClr val="405449"/>
                </a:solidFill>
              </a:rPr>
              <a:t>е</a:t>
            </a:r>
            <a:r>
              <a:rPr i="0" lang="ru" sz="900" u="none" cap="none" strike="noStrike">
                <a:solidFill>
                  <a:srgbClr val="405449"/>
                </a:solidFill>
              </a:rPr>
              <a:t>сли ваш бизнес ориентирован на международный рынок, такой баг может помешать развитию и расширению в новых регионах.</a:t>
            </a:r>
            <a:endParaRPr i="0" sz="900" u="none" cap="none" strike="noStrike">
              <a:solidFill>
                <a:srgbClr val="405449"/>
              </a:solidFill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/>
          <p:nvPr/>
        </p:nvSpPr>
        <p:spPr>
          <a:xfrm>
            <a:off x="576825" y="195863"/>
            <a:ext cx="1269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ru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450055" y="1044462"/>
            <a:ext cx="7885399" cy="1209932"/>
          </a:xfrm>
          <a:prstGeom prst="roundRect">
            <a:avLst>
              <a:gd fmla="val 40005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808550" y="1247775"/>
            <a:ext cx="73995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bile"/>
              <a:buNone/>
            </a:pPr>
            <a:r>
              <a:rPr b="1" lang="ru" sz="1600">
                <a:solidFill>
                  <a:srgbClr val="3B4540"/>
                </a:solidFill>
              </a:rPr>
              <a:t>Невозможно сохранить изменения при редактировании ответа на заказ (OTW-432)</a:t>
            </a:r>
            <a:endParaRPr sz="2100"/>
          </a:p>
        </p:txBody>
      </p:sp>
      <p:sp>
        <p:nvSpPr>
          <p:cNvPr id="203" name="Google Shape;203;p31"/>
          <p:cNvSpPr/>
          <p:nvPr/>
        </p:nvSpPr>
        <p:spPr>
          <a:xfrm>
            <a:off x="525716" y="2290274"/>
            <a:ext cx="7156735" cy="39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bile"/>
              <a:buNone/>
            </a:pP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Последствия:</a:t>
            </a:r>
            <a:endParaRPr b="1" i="0" sz="16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676944" y="2720179"/>
            <a:ext cx="8009856" cy="123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Проблемы с управлением данными: </a:t>
            </a:r>
            <a:r>
              <a:rPr lang="ru" sz="900">
                <a:solidFill>
                  <a:srgbClr val="405449"/>
                </a:solidFill>
              </a:rPr>
              <a:t>п</a:t>
            </a:r>
            <a:r>
              <a:rPr i="0" lang="ru" sz="900" u="none" cap="none" strike="noStrike">
                <a:solidFill>
                  <a:srgbClr val="405449"/>
                </a:solidFill>
              </a:rPr>
              <a:t>ользователи могут не иметь возможности вносить коррективы в нужные ответы, что может привести к несоответствию информации и путанице.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Потеря информации: </a:t>
            </a:r>
            <a:r>
              <a:rPr lang="ru" sz="900">
                <a:solidFill>
                  <a:srgbClr val="405449"/>
                </a:solidFill>
              </a:rPr>
              <a:t>е</a:t>
            </a:r>
            <a:r>
              <a:rPr i="0" lang="ru" sz="900" u="none" cap="none" strike="noStrike">
                <a:solidFill>
                  <a:srgbClr val="405449"/>
                </a:solidFill>
              </a:rPr>
              <a:t>сли пользователи не могут сохранить изменения, важные данные могут быть потеряны или останутся устаревшими, что может ухудшить качество обслуживания клиентов.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i="0" lang="ru" sz="900" u="none" cap="none" strike="noStrike">
                <a:solidFill>
                  <a:srgbClr val="405449"/>
                </a:solidFill>
              </a:rPr>
              <a:t>Негативный опыт пользователя: </a:t>
            </a:r>
            <a:r>
              <a:rPr lang="ru" sz="900">
                <a:solidFill>
                  <a:srgbClr val="405449"/>
                </a:solidFill>
              </a:rPr>
              <a:t>е</a:t>
            </a:r>
            <a:r>
              <a:rPr i="0" lang="ru" sz="900" u="none" cap="none" strike="noStrike">
                <a:solidFill>
                  <a:srgbClr val="405449"/>
                </a:solidFill>
              </a:rPr>
              <a:t>сли пользователи сталкиваются с ошибками и не могут редактировать свои ответы, это может привести к разочарованию и снижению удовлетворенности от использования системы.</a:t>
            </a:r>
            <a:endParaRPr b="1" i="0" sz="900" u="none" cap="none" strike="noStrike">
              <a:solidFill>
                <a:srgbClr val="405449"/>
              </a:solidFill>
            </a:endParaRPr>
          </a:p>
        </p:txBody>
      </p:sp>
      <p:pic>
        <p:nvPicPr>
          <p:cNvPr descr="preencoded.png" id="205" name="Google Shape;2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/>
          <p:nvPr/>
        </p:nvSpPr>
        <p:spPr>
          <a:xfrm>
            <a:off x="2628950" y="71325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800"/>
              <a:buFont typeface="Fraunces ExtraBold"/>
              <a:buNone/>
            </a:pPr>
            <a:r>
              <a:rPr b="1" i="0" lang="ru" sz="2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ОСНОВНЫЕ БАГИ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7755354" y="4874214"/>
            <a:ext cx="1388646" cy="269286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/>
          <p:nvPr/>
        </p:nvSpPr>
        <p:spPr>
          <a:xfrm>
            <a:off x="576825" y="195863"/>
            <a:ext cx="1269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1400"/>
              <a:buFont typeface="Fraunces ExtraBold"/>
              <a:buNone/>
            </a:pPr>
            <a:r>
              <a:rPr b="1" i="0" lang="ru" sz="14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QA_Otiwa_33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450055" y="1044462"/>
            <a:ext cx="7885500" cy="1209900"/>
          </a:xfrm>
          <a:prstGeom prst="roundRect">
            <a:avLst>
              <a:gd fmla="val 40005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576825" y="1059975"/>
            <a:ext cx="77442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ru" sz="1500">
                <a:solidFill>
                  <a:srgbClr val="3B4540"/>
                </a:solidFill>
              </a:rPr>
              <a:t>Поле "Повторите пароль" в форме регистрации не выдает сообщение "Пароли не совпадают" при несовпадении паролей и допускает регистрацию(</a:t>
            </a:r>
            <a:r>
              <a:rPr b="1" lang="ru" sz="1500">
                <a:solidFill>
                  <a:srgbClr val="3B4540"/>
                </a:solidFill>
              </a:rPr>
              <a:t>OTW-376</a:t>
            </a:r>
            <a:r>
              <a:rPr b="1" lang="ru" sz="1500">
                <a:solidFill>
                  <a:srgbClr val="3B4540"/>
                </a:solidFill>
              </a:rPr>
              <a:t>)</a:t>
            </a:r>
            <a:endParaRPr sz="2000"/>
          </a:p>
        </p:txBody>
      </p:sp>
      <p:sp>
        <p:nvSpPr>
          <p:cNvPr id="215" name="Google Shape;215;p32"/>
          <p:cNvSpPr/>
          <p:nvPr/>
        </p:nvSpPr>
        <p:spPr>
          <a:xfrm>
            <a:off x="525716" y="2290274"/>
            <a:ext cx="7156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bile"/>
              <a:buNone/>
            </a:pPr>
            <a:r>
              <a:rPr b="1" i="0" lang="ru" sz="1600" u="none" cap="none" strike="noStrike">
                <a:solidFill>
                  <a:srgbClr val="3B4540"/>
                </a:solidFill>
                <a:latin typeface="Arial"/>
                <a:ea typeface="Arial"/>
                <a:cs typeface="Arial"/>
                <a:sym typeface="Arial"/>
              </a:rPr>
              <a:t>Последствия:</a:t>
            </a:r>
            <a:endParaRPr b="1" i="0" sz="1600" u="none" cap="none" strike="noStrike">
              <a:solidFill>
                <a:srgbClr val="3B4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676944" y="2720179"/>
            <a:ext cx="80100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lang="ru" sz="900">
                <a:solidFill>
                  <a:srgbClr val="405449"/>
                </a:solidFill>
              </a:rPr>
              <a:t>Пользовательский опыт: Пользователи смогут зарегистрироваться, не сделав правильного подтверждения своего пароля. Это может вызвать путаницу и недовольство, когда они попытаются войти в систему и не смогут это сделать</a:t>
            </a:r>
            <a:endParaRPr sz="15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900"/>
              <a:buChar char="•"/>
            </a:pPr>
            <a:r>
              <a:rPr lang="ru" sz="900">
                <a:solidFill>
                  <a:srgbClr val="405449"/>
                </a:solidFill>
              </a:rPr>
              <a:t>Потенциальные сбои в системе: Если в будущем в системе потребуется связать пользователей с данными (например, при восстановлении пароля), это может вызвать ошибки и сбои, так как система будет базироваться на неверно введенном пароле.</a:t>
            </a:r>
            <a:endParaRPr b="1" i="0" sz="900" u="none" cap="none" strike="noStrike">
              <a:solidFill>
                <a:srgbClr val="405449"/>
              </a:solidFill>
            </a:endParaRPr>
          </a:p>
        </p:txBody>
      </p:sp>
      <p:pic>
        <p:nvPicPr>
          <p:cNvPr descr="preencoded.png" id="217" name="Google Shape;2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820" cy="5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/>
          <p:nvPr/>
        </p:nvSpPr>
        <p:spPr>
          <a:xfrm>
            <a:off x="2628950" y="71325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2800"/>
              <a:buFont typeface="Fraunces ExtraBold"/>
              <a:buNone/>
            </a:pPr>
            <a:r>
              <a:rPr b="1" i="0" lang="ru" sz="280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ОСНОВНЫЕ БАГИ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7755354" y="4874214"/>
            <a:ext cx="1388700" cy="269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Яндекс</a:t>
            </a:r>
            <a:r>
              <a:rPr b="0" i="0" lang="ru" sz="900" u="none" cap="none" strike="noStrike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. Практикум</a:t>
            </a:r>
            <a:endParaRPr b="0" i="0" sz="900" u="none" cap="none" strike="noStrike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